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27"/>
  </p:notesMasterIdLst>
  <p:sldIdLst>
    <p:sldId id="257" r:id="rId2"/>
    <p:sldId id="259" r:id="rId3"/>
    <p:sldId id="260" r:id="rId4"/>
    <p:sldId id="261" r:id="rId5"/>
    <p:sldId id="258" r:id="rId6"/>
    <p:sldId id="262" r:id="rId7"/>
    <p:sldId id="263" r:id="rId8"/>
    <p:sldId id="264" r:id="rId9"/>
    <p:sldId id="274" r:id="rId10"/>
    <p:sldId id="265" r:id="rId11"/>
    <p:sldId id="266" r:id="rId12"/>
    <p:sldId id="269" r:id="rId13"/>
    <p:sldId id="270" r:id="rId14"/>
    <p:sldId id="267" r:id="rId15"/>
    <p:sldId id="272" r:id="rId16"/>
    <p:sldId id="273" r:id="rId17"/>
    <p:sldId id="268" r:id="rId18"/>
    <p:sldId id="271"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965" autoAdjust="0"/>
    <p:restoredTop sz="94660"/>
  </p:normalViewPr>
  <p:slideViewPr>
    <p:cSldViewPr snapToGrid="0">
      <p:cViewPr varScale="1">
        <p:scale>
          <a:sx n="73" d="100"/>
          <a:sy n="73" d="100"/>
        </p:scale>
        <p:origin x="224"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8FFAE-35A8-475C-805E-4AAF33109AD5}" type="datetimeFigureOut">
              <a:rPr lang="en-US" smtClean="0"/>
              <a:t>5/9/20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FC2F6-EC03-47CB-B407-6FF0093A99E7}" type="slidenum">
              <a:rPr lang="en-US" smtClean="0"/>
              <a:t>‹#›</a:t>
            </a:fld>
            <a:endParaRPr lang="en-US"/>
          </a:p>
        </p:txBody>
      </p:sp>
    </p:spTree>
    <p:extLst>
      <p:ext uri="{BB962C8B-B14F-4D97-AF65-F5344CB8AC3E}">
        <p14:creationId xmlns:p14="http://schemas.microsoft.com/office/powerpoint/2010/main" val="673319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BA5792BE-C56D-490A-8D8B-77B28B308C53}" type="datetime1">
              <a:rPr lang="en-US" smtClean="0"/>
              <a:t>5/9/20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66B87379-BB20-46BC-B472-AC62EB310F08}" type="datetime1">
              <a:rPr lang="en-US" smtClean="0"/>
              <a:t>5/9/20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12034E00-BA78-4CC5-BEC2-4E04BB8E2526}" type="datetime1">
              <a:rPr lang="en-US" smtClean="0"/>
              <a:t>5/9/20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75A6981-56CB-4BFD-9F8B-6DA438F7AAC4}" type="datetime1">
              <a:rPr lang="en-US" smtClean="0"/>
              <a:t>5/9/20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3FA23B03-EED2-4004-A006-4898E9D8FAF3}" type="datetime1">
              <a:rPr lang="en-US" smtClean="0"/>
              <a:t>5/9/20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019977C-5724-4958-8DF4-0BB1367F3514}" type="datetime1">
              <a:rPr lang="en-US" smtClean="0"/>
              <a:t>5/9/20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281C7FD8-7EB8-4145-9B7D-B7EA3E73BC1D}" type="datetime1">
              <a:rPr lang="en-US" smtClean="0"/>
              <a:t>5/9/20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062A251-BD8F-4E6D-B0E1-763B832D1FC2}" type="datetime1">
              <a:rPr lang="en-US" smtClean="0"/>
              <a:t>5/9/20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07EA4CE-EBAA-465C-A57C-F8E23E037D6A}" type="datetime1">
              <a:rPr lang="en-US" smtClean="0"/>
              <a:t>5/9/20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814EB63C-DA36-42C9-9E60-84E0FFFC3557}" type="datetime1">
              <a:rPr lang="en-US" smtClean="0"/>
              <a:t>5/9/20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B4E051B-E492-47A5-A5BD-FE6527B3EF3E}" type="datetime1">
              <a:rPr lang="en-US" smtClean="0"/>
              <a:t>5/9/20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CCC7AC1D-C047-4A04-9717-4B75D56F0F57}" type="datetime1">
              <a:rPr lang="en-US" smtClean="0"/>
              <a:t>5/9/20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thehindu.com/news/national/other-states/massive-locust-invasion-threatens-gujarat-farmers/article30397949.e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6600" dirty="0"/>
              <a:t>Joseph School of Financial Discipline - JSFD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92DB2A-761D-401A-BD7E-2E6A089B316F}"/>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a:xfrm>
            <a:off x="1038110" y="134326"/>
            <a:ext cx="10158984" cy="1684286"/>
          </a:xfrm>
        </p:spPr>
        <p:txBody>
          <a:bodyPr>
            <a:noAutofit/>
          </a:bodyPr>
          <a:lstStyle/>
          <a:p>
            <a:r>
              <a:rPr lang="en-US" sz="4000" dirty="0"/>
              <a:t>Joseph School of Financial Discipline National Meet – Nov’19</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10158984" cy="1261884"/>
          </a:xfrm>
          <a:noFill/>
        </p:spPr>
        <p:txBody>
          <a:bodyPr wrap="square" rtlCol="0">
            <a:spAutoFit/>
          </a:bodyPr>
          <a:lstStyle/>
          <a:p>
            <a:pPr marL="457200" indent="-457200">
              <a:buFont typeface="+mj-lt"/>
              <a:buAutoNum type="arabicPeriod"/>
            </a:pPr>
            <a:r>
              <a:rPr lang="en-US" sz="2000" dirty="0">
                <a:solidFill>
                  <a:schemeClr val="tx1"/>
                </a:solidFill>
              </a:rPr>
              <a:t>By the grace of God, Joseph School of Financial Discipline National meet was held at Dr Charles Elders Community, Kathirveedu, Chennai on 23 &amp; 24th of November 2019</a:t>
            </a:r>
          </a:p>
          <a:p>
            <a:pPr marL="457200" indent="-457200">
              <a:buFont typeface="+mj-lt"/>
              <a:buAutoNum type="arabicPeriod"/>
            </a:pPr>
            <a:r>
              <a:rPr lang="en-US" sz="2000" dirty="0">
                <a:solidFill>
                  <a:schemeClr val="tx1"/>
                </a:solidFill>
              </a:rPr>
              <a:t>Fourteen participants from different states attended the school</a:t>
            </a:r>
          </a:p>
        </p:txBody>
      </p:sp>
      <p:sp>
        <p:nvSpPr>
          <p:cNvPr id="5" name="Content Placeholder 2">
            <a:extLst>
              <a:ext uri="{FF2B5EF4-FFF2-40B4-BE49-F238E27FC236}">
                <a16:creationId xmlns:a16="http://schemas.microsoft.com/office/drawing/2014/main" id="{FC4C425D-FE4A-4A67-9FC7-BDFE5D223893}"/>
              </a:ext>
            </a:extLst>
          </p:cNvPr>
          <p:cNvSpPr txBox="1">
            <a:spLocks/>
          </p:cNvSpPr>
          <p:nvPr/>
        </p:nvSpPr>
        <p:spPr>
          <a:xfrm>
            <a:off x="6000219" y="3106737"/>
            <a:ext cx="5601054" cy="163121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lphaLcParenR" startAt="6"/>
            </a:pPr>
            <a:r>
              <a:rPr lang="en-US" sz="2000" dirty="0"/>
              <a:t>Odisha</a:t>
            </a:r>
          </a:p>
          <a:p>
            <a:pPr marL="457200" indent="-457200">
              <a:buFont typeface="+mj-lt"/>
              <a:buAutoNum type="alphaLcParenR" startAt="6"/>
            </a:pPr>
            <a:r>
              <a:rPr lang="en-US" sz="2000" dirty="0"/>
              <a:t>Thane, Maharashtra</a:t>
            </a:r>
          </a:p>
          <a:p>
            <a:pPr marL="457200" indent="-457200">
              <a:buFont typeface="+mj-lt"/>
              <a:buAutoNum type="alphaLcParenR" startAt="6"/>
            </a:pPr>
            <a:r>
              <a:rPr lang="en-US" sz="2000" dirty="0"/>
              <a:t>Goa</a:t>
            </a:r>
          </a:p>
          <a:p>
            <a:pPr marL="457200" indent="-457200">
              <a:buFont typeface="+mj-lt"/>
              <a:buAutoNum type="alphaLcParenR" startAt="6"/>
            </a:pPr>
            <a:r>
              <a:rPr lang="en-US" sz="2000" dirty="0"/>
              <a:t>Rajasthan</a:t>
            </a:r>
          </a:p>
          <a:p>
            <a:pPr marL="457200" indent="-457200">
              <a:buFont typeface="+mj-lt"/>
              <a:buAutoNum type="alphaLcParenR" startAt="6"/>
            </a:pPr>
            <a:r>
              <a:rPr lang="en-US" sz="2000" dirty="0"/>
              <a:t>Telangana</a:t>
            </a:r>
          </a:p>
        </p:txBody>
      </p:sp>
      <p:sp>
        <p:nvSpPr>
          <p:cNvPr id="6" name="TextBox 5">
            <a:extLst>
              <a:ext uri="{FF2B5EF4-FFF2-40B4-BE49-F238E27FC236}">
                <a16:creationId xmlns:a16="http://schemas.microsoft.com/office/drawing/2014/main" id="{6F9B27EC-E12C-40FA-8B6A-18172B0828C2}"/>
              </a:ext>
            </a:extLst>
          </p:cNvPr>
          <p:cNvSpPr txBox="1"/>
          <p:nvPr/>
        </p:nvSpPr>
        <p:spPr>
          <a:xfrm>
            <a:off x="1396993" y="3106737"/>
            <a:ext cx="5105180" cy="1631216"/>
          </a:xfrm>
          <a:prstGeom prst="rect">
            <a:avLst/>
          </a:prstGeom>
          <a:noFill/>
        </p:spPr>
        <p:txBody>
          <a:bodyPr wrap="square" rtlCol="0">
            <a:spAutoFit/>
          </a:bodyPr>
          <a:lstStyle/>
          <a:p>
            <a:pPr marL="457200" indent="-457200">
              <a:buFont typeface="+mj-lt"/>
              <a:buAutoNum type="alphaLcParenR"/>
            </a:pPr>
            <a:r>
              <a:rPr lang="en-US" sz="2000" dirty="0"/>
              <a:t>Safiabad, Sonipat, Haryana </a:t>
            </a:r>
          </a:p>
          <a:p>
            <a:pPr marL="457200" indent="-457200">
              <a:buFont typeface="+mj-lt"/>
              <a:buAutoNum type="alphaLcParenR"/>
            </a:pPr>
            <a:r>
              <a:rPr lang="en-US" sz="2000" dirty="0"/>
              <a:t>Mukundapur, Kolkata, West Bengal</a:t>
            </a:r>
          </a:p>
          <a:p>
            <a:pPr marL="457200" indent="-457200">
              <a:buFont typeface="+mj-lt"/>
              <a:buAutoNum type="alphaLcParenR"/>
            </a:pPr>
            <a:r>
              <a:rPr lang="en-US" sz="2000" dirty="0"/>
              <a:t>Baroda, Vadodara, Gujrat</a:t>
            </a:r>
          </a:p>
          <a:p>
            <a:pPr marL="457200" indent="-457200">
              <a:buFont typeface="+mj-lt"/>
              <a:buAutoNum type="alphaLcParenR"/>
            </a:pPr>
            <a:r>
              <a:rPr lang="en-US" sz="2000" dirty="0"/>
              <a:t>Jharkhand</a:t>
            </a:r>
          </a:p>
          <a:p>
            <a:pPr marL="457200" indent="-457200">
              <a:buFont typeface="+mj-lt"/>
              <a:buAutoNum type="alphaLcParenR"/>
            </a:pPr>
            <a:r>
              <a:rPr lang="en-US" sz="2000" dirty="0"/>
              <a:t>Bangalore, Karnataka</a:t>
            </a:r>
          </a:p>
        </p:txBody>
      </p:sp>
      <p:sp>
        <p:nvSpPr>
          <p:cNvPr id="7" name="Content Placeholder 2">
            <a:extLst>
              <a:ext uri="{FF2B5EF4-FFF2-40B4-BE49-F238E27FC236}">
                <a16:creationId xmlns:a16="http://schemas.microsoft.com/office/drawing/2014/main" id="{A2B8C3BF-BB0D-4C43-B7AE-37A35A3DE9DF}"/>
              </a:ext>
            </a:extLst>
          </p:cNvPr>
          <p:cNvSpPr txBox="1">
            <a:spLocks/>
          </p:cNvSpPr>
          <p:nvPr/>
        </p:nvSpPr>
        <p:spPr>
          <a:xfrm>
            <a:off x="1051609" y="4721188"/>
            <a:ext cx="10158984" cy="1420902"/>
          </a:xfrm>
          <a:prstGeom prst="rect">
            <a:avLst/>
          </a:prstGeom>
          <a:noFill/>
        </p:spPr>
        <p:txBody>
          <a:bodyPr vert="horz" wrap="square" lIns="0" tIns="45720" rIns="0" bIns="45720" rtlCol="0">
            <a:sp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startAt="3"/>
            </a:pPr>
            <a:r>
              <a:rPr lang="en-US" sz="2000" dirty="0">
                <a:solidFill>
                  <a:schemeClr val="tx1"/>
                </a:solidFill>
              </a:rPr>
              <a:t>Today the whole country is discussing about the economy, the government is trying hard to avoid a financial recession. Everyone readily agrees that financial discipline is necessary among people, hence fourteen participants representing ten states came to attend the program and promised to conduct the school in their constituency. </a:t>
            </a:r>
          </a:p>
        </p:txBody>
      </p:sp>
      <p:sp>
        <p:nvSpPr>
          <p:cNvPr id="8" name="Slide Number Placeholder 7">
            <a:extLst>
              <a:ext uri="{FF2B5EF4-FFF2-40B4-BE49-F238E27FC236}">
                <a16:creationId xmlns:a16="http://schemas.microsoft.com/office/drawing/2014/main" id="{49001D22-A2E2-4CCF-8930-807D93CE450A}"/>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34717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10158984" cy="2277547"/>
          </a:xfrm>
          <a:noFill/>
        </p:spPr>
        <p:txBody>
          <a:bodyPr wrap="square" rtlCol="0">
            <a:spAutoFit/>
          </a:bodyPr>
          <a:lstStyle/>
          <a:p>
            <a:pPr marL="457200" indent="-457200">
              <a:buFont typeface="+mj-lt"/>
              <a:buAutoNum type="arabicPeriod" startAt="4"/>
            </a:pPr>
            <a:r>
              <a:rPr lang="en-US" sz="2000" dirty="0">
                <a:solidFill>
                  <a:schemeClr val="tx1"/>
                </a:solidFill>
              </a:rPr>
              <a:t>Everyone gave testimony about the importance of this school. Steeling, working negligently, mammon sprit, horded wealth, God’s control over economy of the country, correction are the topics which enlightened them.</a:t>
            </a:r>
          </a:p>
          <a:p>
            <a:pPr marL="457200" indent="-457200">
              <a:buFont typeface="+mj-lt"/>
              <a:buAutoNum type="arabicPeriod" startAt="4"/>
            </a:pPr>
            <a:r>
              <a:rPr lang="en-US" sz="2000" dirty="0">
                <a:solidFill>
                  <a:schemeClr val="tx1"/>
                </a:solidFill>
              </a:rPr>
              <a:t>Plan:  the participants planned to conduct the school in their representing states, the leaders from the district will come and attend the school and take the message to their respective district. </a:t>
            </a:r>
          </a:p>
        </p:txBody>
      </p:sp>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p:nvPr>
        </p:nvSpPr>
        <p:spPr>
          <a:xfrm>
            <a:off x="1038110" y="134326"/>
            <a:ext cx="10158984" cy="1684286"/>
          </a:xfrm>
        </p:spPr>
        <p:txBody>
          <a:bodyPr>
            <a:noAutofit/>
          </a:bodyPr>
          <a:lstStyle/>
          <a:p>
            <a:r>
              <a:rPr lang="en-US" sz="4000" dirty="0"/>
              <a:t>Joseph School of Financial Discipline National Meet – Nov’19</a:t>
            </a:r>
          </a:p>
        </p:txBody>
      </p:sp>
    </p:spTree>
    <p:extLst>
      <p:ext uri="{BB962C8B-B14F-4D97-AF65-F5344CB8AC3E}">
        <p14:creationId xmlns:p14="http://schemas.microsoft.com/office/powerpoint/2010/main" val="394924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idx="4294967295"/>
          </p:nvPr>
        </p:nvSpPr>
        <p:spPr>
          <a:xfrm>
            <a:off x="1021531" y="36824"/>
            <a:ext cx="10158412" cy="708713"/>
          </a:xfrm>
        </p:spPr>
        <p:txBody>
          <a:bodyPr>
            <a:noAutofit/>
          </a:bodyPr>
          <a:lstStyle/>
          <a:p>
            <a:r>
              <a:rPr lang="en-US" sz="4000" dirty="0"/>
              <a:t>Some Memories – National Meet</a:t>
            </a:r>
          </a:p>
        </p:txBody>
      </p:sp>
      <p:pic>
        <p:nvPicPr>
          <p:cNvPr id="13" name="Picture 12" descr="A group of people in a room&#10;&#10;Description automatically generated">
            <a:extLst>
              <a:ext uri="{FF2B5EF4-FFF2-40B4-BE49-F238E27FC236}">
                <a16:creationId xmlns:a16="http://schemas.microsoft.com/office/drawing/2014/main" id="{8FF1C474-C2AE-44BB-8F44-70CB3415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726280"/>
            <a:ext cx="3629300" cy="2721975"/>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FBF00703-1EF8-4342-87FD-E4DDD4F8E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159" y="745537"/>
            <a:ext cx="3580511" cy="2685383"/>
          </a:xfrm>
          <a:prstGeom prst="rect">
            <a:avLst/>
          </a:prstGeom>
        </p:spPr>
      </p:pic>
      <p:pic>
        <p:nvPicPr>
          <p:cNvPr id="12" name="Picture 11" descr="A person standing in front of a screen&#10;&#10;Description automatically generated">
            <a:extLst>
              <a:ext uri="{FF2B5EF4-FFF2-40B4-BE49-F238E27FC236}">
                <a16:creationId xmlns:a16="http://schemas.microsoft.com/office/drawing/2014/main" id="{AD122904-B712-4DB6-8558-59B011E4A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4187" y="3567134"/>
            <a:ext cx="3603625" cy="2702719"/>
          </a:xfrm>
          <a:prstGeom prst="rect">
            <a:avLst/>
          </a:prstGeom>
        </p:spPr>
      </p:pic>
    </p:spTree>
    <p:extLst>
      <p:ext uri="{BB962C8B-B14F-4D97-AF65-F5344CB8AC3E}">
        <p14:creationId xmlns:p14="http://schemas.microsoft.com/office/powerpoint/2010/main" val="282765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idx="4294967295"/>
          </p:nvPr>
        </p:nvSpPr>
        <p:spPr>
          <a:xfrm>
            <a:off x="1021531" y="36824"/>
            <a:ext cx="10158412" cy="708713"/>
          </a:xfrm>
        </p:spPr>
        <p:txBody>
          <a:bodyPr>
            <a:noAutofit/>
          </a:bodyPr>
          <a:lstStyle/>
          <a:p>
            <a:r>
              <a:rPr lang="en-US" sz="4000" dirty="0"/>
              <a:t>Some Memories – National Meet</a:t>
            </a:r>
          </a:p>
        </p:txBody>
      </p:sp>
      <p:pic>
        <p:nvPicPr>
          <p:cNvPr id="9" name="Picture 8" descr="Two people standing in a room&#10;&#10;Description automatically generated">
            <a:extLst>
              <a:ext uri="{FF2B5EF4-FFF2-40B4-BE49-F238E27FC236}">
                <a16:creationId xmlns:a16="http://schemas.microsoft.com/office/drawing/2014/main" id="{7E48B734-F296-4BE8-AEAD-248C02E47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32" y="745538"/>
            <a:ext cx="3603624" cy="2702718"/>
          </a:xfrm>
          <a:prstGeom prst="rect">
            <a:avLst/>
          </a:prstGeom>
        </p:spPr>
      </p:pic>
      <p:pic>
        <p:nvPicPr>
          <p:cNvPr id="11" name="Picture 10" descr="A screen shot of a person in a room&#10;&#10;Description automatically generated">
            <a:extLst>
              <a:ext uri="{FF2B5EF4-FFF2-40B4-BE49-F238E27FC236}">
                <a16:creationId xmlns:a16="http://schemas.microsoft.com/office/drawing/2014/main" id="{21985881-5EBE-4D64-8D68-E4DDE06B4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53" y="745537"/>
            <a:ext cx="3629300" cy="272197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83359DD5-D51C-45F0-8258-A5FF6BADA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805" y="3558252"/>
            <a:ext cx="3629300" cy="2721975"/>
          </a:xfrm>
          <a:prstGeom prst="rect">
            <a:avLst/>
          </a:prstGeom>
        </p:spPr>
      </p:pic>
      <p:pic>
        <p:nvPicPr>
          <p:cNvPr id="13" name="Picture 12" descr="A group of people sitting at a table&#10;&#10;Description automatically generated">
            <a:extLst>
              <a:ext uri="{FF2B5EF4-FFF2-40B4-BE49-F238E27FC236}">
                <a16:creationId xmlns:a16="http://schemas.microsoft.com/office/drawing/2014/main" id="{A7C63DB9-0B02-4065-BBA6-534E4A209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860" y="3559393"/>
            <a:ext cx="3629300" cy="2721976"/>
          </a:xfrm>
          <a:prstGeom prst="rect">
            <a:avLst/>
          </a:prstGeom>
        </p:spPr>
      </p:pic>
    </p:spTree>
    <p:extLst>
      <p:ext uri="{BB962C8B-B14F-4D97-AF65-F5344CB8AC3E}">
        <p14:creationId xmlns:p14="http://schemas.microsoft.com/office/powerpoint/2010/main" val="2603321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10158984" cy="4370427"/>
          </a:xfrm>
          <a:noFill/>
        </p:spPr>
        <p:txBody>
          <a:bodyPr wrap="square" rtlCol="0">
            <a:spAutoFit/>
          </a:bodyPr>
          <a:lstStyle/>
          <a:p>
            <a:pPr marL="457200" indent="-457200">
              <a:buFont typeface="+mj-lt"/>
              <a:buAutoNum type="arabicPeriod"/>
            </a:pPr>
            <a:r>
              <a:rPr lang="en-US" sz="2000" dirty="0">
                <a:solidFill>
                  <a:schemeClr val="tx1"/>
                </a:solidFill>
              </a:rPr>
              <a:t>Joseph School of Financial Discipline was successfully held on 14</a:t>
            </a:r>
            <a:r>
              <a:rPr lang="en-US" sz="2000" baseline="30000" dirty="0">
                <a:solidFill>
                  <a:schemeClr val="tx1"/>
                </a:solidFill>
              </a:rPr>
              <a:t>th</a:t>
            </a:r>
            <a:r>
              <a:rPr lang="en-US" sz="2000" dirty="0">
                <a:solidFill>
                  <a:schemeClr val="tx1"/>
                </a:solidFill>
              </a:rPr>
              <a:t> &amp; 15th of Sep 2019 at Dr A C </a:t>
            </a:r>
            <a:r>
              <a:rPr lang="en-US" sz="2000" dirty="0" err="1">
                <a:solidFill>
                  <a:schemeClr val="tx1"/>
                </a:solidFill>
              </a:rPr>
              <a:t>Aruldas</a:t>
            </a:r>
            <a:r>
              <a:rPr lang="en-US" sz="2000" dirty="0">
                <a:solidFill>
                  <a:schemeClr val="tx1"/>
                </a:solidFill>
              </a:rPr>
              <a:t> Hospital.</a:t>
            </a:r>
          </a:p>
          <a:p>
            <a:pPr marL="457200" indent="-457200">
              <a:buFont typeface="+mj-lt"/>
              <a:buAutoNum type="arabicPeriod"/>
            </a:pPr>
            <a:r>
              <a:rPr lang="en-US" sz="2000" dirty="0">
                <a:solidFill>
                  <a:schemeClr val="tx1"/>
                </a:solidFill>
              </a:rPr>
              <a:t>This is the sixth program held after introduction of this school.</a:t>
            </a:r>
          </a:p>
          <a:p>
            <a:pPr marL="457200" indent="-457200">
              <a:buFont typeface="+mj-lt"/>
              <a:buAutoNum type="arabicPeriod"/>
            </a:pPr>
            <a:r>
              <a:rPr lang="en-US" sz="2000" dirty="0">
                <a:solidFill>
                  <a:schemeClr val="tx1"/>
                </a:solidFill>
              </a:rPr>
              <a:t>Twelve people participated of which many were nursing students</a:t>
            </a:r>
          </a:p>
          <a:p>
            <a:pPr marL="457200" indent="-457200">
              <a:buFont typeface="+mj-lt"/>
              <a:buAutoNum type="arabicPeriod"/>
            </a:pPr>
            <a:r>
              <a:rPr lang="en-US" sz="2000" dirty="0">
                <a:solidFill>
                  <a:schemeClr val="tx1"/>
                </a:solidFill>
              </a:rPr>
              <a:t>The important thing that happened during this program is that we were able to raise three new teachers and a National coordinator for this school</a:t>
            </a:r>
          </a:p>
          <a:p>
            <a:pPr marL="749808" lvl="1" indent="-457200">
              <a:buFont typeface="+mj-lt"/>
              <a:buAutoNum type="alphaLcParenR"/>
            </a:pPr>
            <a:r>
              <a:rPr lang="en-US" sz="1400" dirty="0">
                <a:solidFill>
                  <a:schemeClr val="tx1"/>
                </a:solidFill>
              </a:rPr>
              <a:t>Sol.Juliet Jesudoss, Sol.Jaberson, </a:t>
            </a:r>
            <a:r>
              <a:rPr lang="en-US" sz="1400" dirty="0" err="1">
                <a:solidFill>
                  <a:schemeClr val="tx1"/>
                </a:solidFill>
              </a:rPr>
              <a:t>Sol.Premalatha</a:t>
            </a:r>
            <a:r>
              <a:rPr lang="en-US" sz="1400" dirty="0">
                <a:solidFill>
                  <a:schemeClr val="tx1"/>
                </a:solidFill>
              </a:rPr>
              <a:t> are the new teachers</a:t>
            </a:r>
          </a:p>
          <a:p>
            <a:pPr marL="749808" lvl="1" indent="-457200">
              <a:buFont typeface="+mj-lt"/>
              <a:buAutoNum type="alphaLcParenR"/>
            </a:pPr>
            <a:r>
              <a:rPr lang="en-US" sz="1400" dirty="0" err="1">
                <a:solidFill>
                  <a:schemeClr val="tx1"/>
                </a:solidFill>
              </a:rPr>
              <a:t>Sol.Premalatha</a:t>
            </a:r>
            <a:r>
              <a:rPr lang="en-US" sz="1400" dirty="0">
                <a:solidFill>
                  <a:schemeClr val="tx1"/>
                </a:solidFill>
              </a:rPr>
              <a:t> Karthik also has take-up the responsibility of National coordination</a:t>
            </a:r>
          </a:p>
          <a:p>
            <a:pPr marL="749808" lvl="1" indent="-457200">
              <a:buFont typeface="+mj-lt"/>
              <a:buAutoNum type="alphaLcParenR"/>
            </a:pPr>
            <a:r>
              <a:rPr lang="en-US" sz="1400" dirty="0" err="1">
                <a:solidFill>
                  <a:schemeClr val="tx1"/>
                </a:solidFill>
              </a:rPr>
              <a:t>Sol.Vanishree</a:t>
            </a:r>
            <a:r>
              <a:rPr lang="en-US" sz="1400" dirty="0">
                <a:solidFill>
                  <a:schemeClr val="tx1"/>
                </a:solidFill>
              </a:rPr>
              <a:t> has committed to become a teacher for this school. </a:t>
            </a:r>
          </a:p>
          <a:p>
            <a:pPr marL="457200" indent="-457200">
              <a:buFont typeface="+mj-lt"/>
              <a:buAutoNum type="arabicPeriod"/>
            </a:pPr>
            <a:r>
              <a:rPr lang="en-US" sz="2000" dirty="0">
                <a:solidFill>
                  <a:schemeClr val="tx1"/>
                </a:solidFill>
              </a:rPr>
              <a:t>Every one have accepted the importance of this school and next month we have planned to have this school during the second week. All Glory to Jesus.</a:t>
            </a:r>
          </a:p>
        </p:txBody>
      </p:sp>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p:nvPr>
        </p:nvSpPr>
        <p:spPr>
          <a:xfrm>
            <a:off x="1038110" y="134326"/>
            <a:ext cx="10158984" cy="1684286"/>
          </a:xfrm>
        </p:spPr>
        <p:txBody>
          <a:bodyPr>
            <a:noAutofit/>
          </a:bodyPr>
          <a:lstStyle/>
          <a:p>
            <a:r>
              <a:rPr lang="en-US" sz="4000" dirty="0"/>
              <a:t>Joseph School of Financial Discipline District Meet – Sep’19</a:t>
            </a:r>
          </a:p>
        </p:txBody>
      </p:sp>
    </p:spTree>
    <p:extLst>
      <p:ext uri="{BB962C8B-B14F-4D97-AF65-F5344CB8AC3E}">
        <p14:creationId xmlns:p14="http://schemas.microsoft.com/office/powerpoint/2010/main" val="198332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10158984" cy="3872855"/>
          </a:xfrm>
          <a:noFill/>
        </p:spPr>
        <p:txBody>
          <a:bodyPr wrap="square" rtlCol="0">
            <a:spAutoFit/>
          </a:bodyPr>
          <a:lstStyle/>
          <a:p>
            <a:pPr marL="457200" indent="-457200">
              <a:buFont typeface="+mj-lt"/>
              <a:buAutoNum type="arabicPeriod"/>
            </a:pPr>
            <a:r>
              <a:rPr lang="en-US" sz="2000" dirty="0">
                <a:solidFill>
                  <a:schemeClr val="tx1"/>
                </a:solidFill>
              </a:rPr>
              <a:t>By the grace of God Joseph School of Financial Discipline was held successfully at Vadodara, Gujarat on 28th and 29th December 2019.</a:t>
            </a:r>
          </a:p>
          <a:p>
            <a:pPr marL="457200" indent="-457200">
              <a:buFont typeface="+mj-lt"/>
              <a:buAutoNum type="arabicPeriod"/>
            </a:pPr>
            <a:r>
              <a:rPr lang="en-US" sz="2000" dirty="0">
                <a:solidFill>
                  <a:schemeClr val="tx1"/>
                </a:solidFill>
              </a:rPr>
              <a:t>The Gujarat AOJ team consisting Sol Pratibha, Sol </a:t>
            </a:r>
            <a:r>
              <a:rPr lang="en-US" sz="2000" dirty="0" err="1">
                <a:solidFill>
                  <a:schemeClr val="tx1"/>
                </a:solidFill>
              </a:rPr>
              <a:t>Grishma</a:t>
            </a:r>
            <a:r>
              <a:rPr lang="en-US" sz="2000" dirty="0">
                <a:solidFill>
                  <a:schemeClr val="tx1"/>
                </a:solidFill>
              </a:rPr>
              <a:t>, Sol Raymond, Sol Dr Mohan, Sol </a:t>
            </a:r>
            <a:r>
              <a:rPr lang="en-US" sz="2000" dirty="0" err="1">
                <a:solidFill>
                  <a:schemeClr val="tx1"/>
                </a:solidFill>
              </a:rPr>
              <a:t>Shiney</a:t>
            </a:r>
            <a:r>
              <a:rPr lang="en-US" sz="2000" dirty="0">
                <a:solidFill>
                  <a:schemeClr val="tx1"/>
                </a:solidFill>
              </a:rPr>
              <a:t>, Sol </a:t>
            </a:r>
            <a:r>
              <a:rPr lang="en-US" sz="2000" dirty="0" err="1">
                <a:solidFill>
                  <a:schemeClr val="tx1"/>
                </a:solidFill>
              </a:rPr>
              <a:t>Bhabhar</a:t>
            </a:r>
            <a:r>
              <a:rPr lang="en-US" sz="2000" dirty="0">
                <a:solidFill>
                  <a:schemeClr val="tx1"/>
                </a:solidFill>
              </a:rPr>
              <a:t> Raju V and others arranged the program.</a:t>
            </a:r>
          </a:p>
          <a:p>
            <a:pPr marL="457200" indent="-457200">
              <a:buFont typeface="+mj-lt"/>
              <a:buAutoNum type="arabicPeriod"/>
            </a:pPr>
            <a:r>
              <a:rPr lang="en-US" sz="2000" dirty="0">
                <a:solidFill>
                  <a:schemeClr val="tx1"/>
                </a:solidFill>
              </a:rPr>
              <a:t>Sol Beno and Sol Benedict from Chennai AOJ team went to Gujarat as teachers for the program.</a:t>
            </a:r>
          </a:p>
          <a:p>
            <a:pPr marL="749808" lvl="1" indent="-457200">
              <a:buFont typeface="+mj-lt"/>
              <a:buAutoNum type="arabicPeriod"/>
            </a:pPr>
            <a:r>
              <a:rPr lang="en-US" sz="1800" dirty="0">
                <a:solidFill>
                  <a:schemeClr val="tx1"/>
                </a:solidFill>
              </a:rPr>
              <a:t>Nineteen participants attended the program</a:t>
            </a:r>
          </a:p>
          <a:p>
            <a:pPr marL="749808" lvl="1" indent="-457200">
              <a:buFont typeface="+mj-lt"/>
              <a:buAutoNum type="arabicPeriod"/>
            </a:pPr>
            <a:r>
              <a:rPr lang="en-US" sz="1800" dirty="0">
                <a:solidFill>
                  <a:schemeClr val="tx1"/>
                </a:solidFill>
              </a:rPr>
              <a:t>Ten teachers were raised from the program</a:t>
            </a:r>
          </a:p>
          <a:p>
            <a:pPr marL="749808" lvl="1" indent="-457200">
              <a:buFont typeface="+mj-lt"/>
              <a:buAutoNum type="arabicPeriod"/>
            </a:pPr>
            <a:r>
              <a:rPr lang="en-US" sz="1800" dirty="0">
                <a:solidFill>
                  <a:schemeClr val="tx1"/>
                </a:solidFill>
              </a:rPr>
              <a:t>Three teams were formed</a:t>
            </a:r>
          </a:p>
          <a:p>
            <a:pPr marL="749808" lvl="1" indent="-457200">
              <a:buFont typeface="+mj-lt"/>
              <a:buAutoNum type="arabicPeriod"/>
            </a:pPr>
            <a:r>
              <a:rPr lang="en-US" sz="1800" dirty="0">
                <a:solidFill>
                  <a:schemeClr val="tx1"/>
                </a:solidFill>
              </a:rPr>
              <a:t>Classes were planned in Six places of Gujarat for the month of January</a:t>
            </a:r>
            <a:endParaRPr lang="en-US" sz="2000" dirty="0">
              <a:solidFill>
                <a:schemeClr val="tx1"/>
              </a:solidFill>
            </a:endParaRPr>
          </a:p>
        </p:txBody>
      </p:sp>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p:nvPr>
        </p:nvSpPr>
        <p:spPr>
          <a:xfrm>
            <a:off x="1038110" y="134326"/>
            <a:ext cx="10158984" cy="1684286"/>
          </a:xfrm>
        </p:spPr>
        <p:txBody>
          <a:bodyPr>
            <a:noAutofit/>
          </a:bodyPr>
          <a:lstStyle/>
          <a:p>
            <a:r>
              <a:rPr lang="en-US" sz="4000" dirty="0"/>
              <a:t>Joseph School of Financial Discipline State Meet – Dec’19</a:t>
            </a:r>
          </a:p>
        </p:txBody>
      </p:sp>
    </p:spTree>
    <p:extLst>
      <p:ext uri="{BB962C8B-B14F-4D97-AF65-F5344CB8AC3E}">
        <p14:creationId xmlns:p14="http://schemas.microsoft.com/office/powerpoint/2010/main" val="305441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5877595" cy="4308872"/>
          </a:xfrm>
          <a:noFill/>
        </p:spPr>
        <p:txBody>
          <a:bodyPr wrap="square" rtlCol="0">
            <a:spAutoFit/>
          </a:bodyPr>
          <a:lstStyle/>
          <a:p>
            <a:pPr marL="457200" indent="-457200">
              <a:buFont typeface="+mj-lt"/>
              <a:buAutoNum type="arabicPeriod" startAt="4"/>
            </a:pPr>
            <a:r>
              <a:rPr lang="en-US" sz="2000" dirty="0">
                <a:solidFill>
                  <a:schemeClr val="tx1"/>
                </a:solidFill>
              </a:rPr>
              <a:t>All understood the importance of Financial Discipline among people, all felt the effectiveness of troop church. All gave testimonies. The Lord have promised deliverance to our people in financial matters.</a:t>
            </a:r>
          </a:p>
          <a:p>
            <a:pPr marL="457200" indent="-457200">
              <a:buFont typeface="+mj-lt"/>
              <a:buAutoNum type="arabicPeriod" startAt="4"/>
            </a:pPr>
            <a:r>
              <a:rPr lang="en-US" sz="2000" dirty="0">
                <a:solidFill>
                  <a:schemeClr val="tx1"/>
                </a:solidFill>
              </a:rPr>
              <a:t>During this time Gujarat farmers were threatened by massive locust invasion and the people thought it was due to climate change (local newspaper), the Lord had a message for Gujarat!! - </a:t>
            </a:r>
            <a:r>
              <a:rPr lang="en-US" sz="2000" dirty="0">
                <a:solidFill>
                  <a:schemeClr val="tx1"/>
                </a:solidFill>
                <a:hlinkClick r:id="rId2"/>
              </a:rPr>
              <a:t>https://www.thehindu.com/news/national/other-states/massive-locust-invasion-threatens-gujarat-farmers/article30397949.ece</a:t>
            </a:r>
            <a:endParaRPr lang="en-US" sz="2000" dirty="0">
              <a:solidFill>
                <a:schemeClr val="tx1"/>
              </a:solidFill>
            </a:endParaRPr>
          </a:p>
        </p:txBody>
      </p:sp>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p:nvPr>
        </p:nvSpPr>
        <p:spPr>
          <a:xfrm>
            <a:off x="1038110" y="134326"/>
            <a:ext cx="10158984" cy="1684286"/>
          </a:xfrm>
        </p:spPr>
        <p:txBody>
          <a:bodyPr>
            <a:noAutofit/>
          </a:bodyPr>
          <a:lstStyle/>
          <a:p>
            <a:r>
              <a:rPr lang="en-US" sz="4000" dirty="0"/>
              <a:t>Joseph School of Financial Discipline State Meet – Dec’19</a:t>
            </a:r>
          </a:p>
        </p:txBody>
      </p:sp>
      <p:pic>
        <p:nvPicPr>
          <p:cNvPr id="1026" name="Picture 2" descr="Locusts invade farms at Tharad village in north Gujarat on Wednesday.">
            <a:extLst>
              <a:ext uri="{FF2B5EF4-FFF2-40B4-BE49-F238E27FC236}">
                <a16:creationId xmlns:a16="http://schemas.microsoft.com/office/drawing/2014/main" id="{597AB3D8-4325-4D85-AA2A-B5AA18A49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643" y="2406220"/>
            <a:ext cx="4828949" cy="362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6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idx="4294967295"/>
          </p:nvPr>
        </p:nvSpPr>
        <p:spPr>
          <a:xfrm>
            <a:off x="1021531" y="36824"/>
            <a:ext cx="10158412" cy="708713"/>
          </a:xfrm>
        </p:spPr>
        <p:txBody>
          <a:bodyPr>
            <a:noAutofit/>
          </a:bodyPr>
          <a:lstStyle/>
          <a:p>
            <a:r>
              <a:rPr lang="en-US" sz="4000" dirty="0"/>
              <a:t>Some Memories – State &amp; District Meet</a:t>
            </a:r>
          </a:p>
        </p:txBody>
      </p:sp>
      <p:pic>
        <p:nvPicPr>
          <p:cNvPr id="6" name="Picture 5" descr="Two people standing in a room&#10;&#10;Description automatically generated">
            <a:extLst>
              <a:ext uri="{FF2B5EF4-FFF2-40B4-BE49-F238E27FC236}">
                <a16:creationId xmlns:a16="http://schemas.microsoft.com/office/drawing/2014/main" id="{5C8A447E-E21A-4EC8-8B69-983421482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480" y="715724"/>
            <a:ext cx="3643112" cy="4857481"/>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828AE00A-A36F-41CC-8CB6-D85DBDA8C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325" y="715725"/>
            <a:ext cx="3603620" cy="2702719"/>
          </a:xfrm>
          <a:prstGeom prst="rect">
            <a:avLst/>
          </a:prstGeom>
        </p:spPr>
      </p:pic>
      <p:pic>
        <p:nvPicPr>
          <p:cNvPr id="20" name="Picture 19" descr="A group of people posing for the camera&#10;&#10;Description automatically generated">
            <a:extLst>
              <a:ext uri="{FF2B5EF4-FFF2-40B4-BE49-F238E27FC236}">
                <a16:creationId xmlns:a16="http://schemas.microsoft.com/office/drawing/2014/main" id="{029C6BED-6D2D-453C-A5AD-56C47751F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729" y="3556453"/>
            <a:ext cx="3563876" cy="2672907"/>
          </a:xfrm>
          <a:prstGeom prst="rect">
            <a:avLst/>
          </a:prstGeom>
        </p:spPr>
      </p:pic>
      <p:pic>
        <p:nvPicPr>
          <p:cNvPr id="22" name="Picture 21" descr="An old stone building&#10;&#10;Description automatically generated">
            <a:extLst>
              <a:ext uri="{FF2B5EF4-FFF2-40B4-BE49-F238E27FC236}">
                <a16:creationId xmlns:a16="http://schemas.microsoft.com/office/drawing/2014/main" id="{CF1405BC-BAB7-4E2C-8112-485CF16C1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300" y="715724"/>
            <a:ext cx="3603626" cy="2702720"/>
          </a:xfrm>
          <a:prstGeom prst="rect">
            <a:avLst/>
          </a:prstGeom>
        </p:spPr>
      </p:pic>
    </p:spTree>
    <p:extLst>
      <p:ext uri="{BB962C8B-B14F-4D97-AF65-F5344CB8AC3E}">
        <p14:creationId xmlns:p14="http://schemas.microsoft.com/office/powerpoint/2010/main" val="1370908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5F55-7544-4CE6-9266-95A9161BBFA1}"/>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10" name="Title 1">
            <a:extLst>
              <a:ext uri="{FF2B5EF4-FFF2-40B4-BE49-F238E27FC236}">
                <a16:creationId xmlns:a16="http://schemas.microsoft.com/office/drawing/2014/main" id="{D35CC35A-2AD8-4D28-920B-5F2158A345C5}"/>
              </a:ext>
            </a:extLst>
          </p:cNvPr>
          <p:cNvSpPr>
            <a:spLocks noGrp="1"/>
          </p:cNvSpPr>
          <p:nvPr>
            <p:ph type="title" idx="4294967295"/>
          </p:nvPr>
        </p:nvSpPr>
        <p:spPr>
          <a:xfrm>
            <a:off x="1021531" y="36824"/>
            <a:ext cx="10158412" cy="708713"/>
          </a:xfrm>
        </p:spPr>
        <p:txBody>
          <a:bodyPr>
            <a:noAutofit/>
          </a:bodyPr>
          <a:lstStyle/>
          <a:p>
            <a:r>
              <a:rPr lang="en-US" sz="4000" dirty="0"/>
              <a:t>Some Memories – State &amp; District Meet</a:t>
            </a:r>
          </a:p>
        </p:txBody>
      </p:sp>
      <p:pic>
        <p:nvPicPr>
          <p:cNvPr id="20" name="Picture 19" descr="A group of people standing in a room&#10;&#10;Description automatically generated">
            <a:extLst>
              <a:ext uri="{FF2B5EF4-FFF2-40B4-BE49-F238E27FC236}">
                <a16:creationId xmlns:a16="http://schemas.microsoft.com/office/drawing/2014/main" id="{526E296E-CF45-4C23-A71E-FB6FD0CC7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292" y="891259"/>
            <a:ext cx="3629300" cy="2721975"/>
          </a:xfrm>
          <a:prstGeom prst="rect">
            <a:avLst/>
          </a:prstGeom>
        </p:spPr>
      </p:pic>
      <p:pic>
        <p:nvPicPr>
          <p:cNvPr id="24" name="Picture 23" descr="A group of people in a room&#10;&#10;Description automatically generated">
            <a:extLst>
              <a:ext uri="{FF2B5EF4-FFF2-40B4-BE49-F238E27FC236}">
                <a16:creationId xmlns:a16="http://schemas.microsoft.com/office/drawing/2014/main" id="{D9D51655-2BE9-4835-BC24-F1AA262C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325" y="3569143"/>
            <a:ext cx="3603625" cy="2702719"/>
          </a:xfrm>
          <a:prstGeom prst="rect">
            <a:avLst/>
          </a:prstGeom>
        </p:spPr>
      </p:pic>
      <p:pic>
        <p:nvPicPr>
          <p:cNvPr id="25" name="Picture 24" descr="A group of people standing in a room&#10;&#10;Description automatically generated">
            <a:extLst>
              <a:ext uri="{FF2B5EF4-FFF2-40B4-BE49-F238E27FC236}">
                <a16:creationId xmlns:a16="http://schemas.microsoft.com/office/drawing/2014/main" id="{7A622E3C-417A-4E24-9FE2-7ED9CED65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72" y="891259"/>
            <a:ext cx="3563876" cy="2672907"/>
          </a:xfrm>
          <a:prstGeom prst="rect">
            <a:avLst/>
          </a:prstGeom>
        </p:spPr>
      </p:pic>
    </p:spTree>
    <p:extLst>
      <p:ext uri="{BB962C8B-B14F-4D97-AF65-F5344CB8AC3E}">
        <p14:creationId xmlns:p14="http://schemas.microsoft.com/office/powerpoint/2010/main" val="369680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BA29-8D1E-3242-B4CF-F694BF13D95E}"/>
              </a:ext>
            </a:extLst>
          </p:cNvPr>
          <p:cNvSpPr>
            <a:spLocks noGrp="1"/>
          </p:cNvSpPr>
          <p:nvPr>
            <p:ph type="title"/>
          </p:nvPr>
        </p:nvSpPr>
        <p:spPr/>
        <p:txBody>
          <a:bodyPr>
            <a:normAutofit/>
          </a:bodyPr>
          <a:lstStyle/>
          <a:p>
            <a:r>
              <a:rPr lang="en-US" sz="3200" dirty="0"/>
              <a:t>Joseph School Of Financial Discipline- </a:t>
            </a:r>
            <a:r>
              <a:rPr lang="en-US" sz="3200" dirty="0" err="1"/>
              <a:t>Panayoor</a:t>
            </a:r>
            <a:r>
              <a:rPr lang="en-US" sz="3200" dirty="0"/>
              <a:t>-Chennai- 24,25 Jan 20</a:t>
            </a:r>
          </a:p>
        </p:txBody>
      </p:sp>
      <p:sp>
        <p:nvSpPr>
          <p:cNvPr id="3" name="Content Placeholder 2">
            <a:extLst>
              <a:ext uri="{FF2B5EF4-FFF2-40B4-BE49-F238E27FC236}">
                <a16:creationId xmlns:a16="http://schemas.microsoft.com/office/drawing/2014/main" id="{743E067C-D019-D844-A0B8-3AF1AECCCA7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B2B2126-F313-924C-8D2B-DA4B501CCC42}"/>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54461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Some Reflections on India - 1</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p:txBody>
          <a:bodyPr>
            <a:normAutofit fontScale="92500" lnSpcReduction="10000"/>
          </a:bodyPr>
          <a:lstStyle/>
          <a:p>
            <a:pPr marL="457200" indent="-457200">
              <a:buFont typeface="+mj-lt"/>
              <a:buAutoNum type="arabicPeriod"/>
            </a:pPr>
            <a:r>
              <a:rPr lang="en-US" sz="2800" dirty="0"/>
              <a:t>India is one of the fastest growing economy of this world, in spite of having a large amount of man power, land, water, air resource India continues to be a developing nation rather than a developed nation.</a:t>
            </a:r>
          </a:p>
          <a:p>
            <a:pPr marL="457200" indent="-457200">
              <a:buFont typeface="+mj-lt"/>
              <a:buAutoNum type="arabicPeriod"/>
            </a:pPr>
            <a:r>
              <a:rPr lang="en-US" sz="2800" dirty="0"/>
              <a:t>There is a vast difference among the people in respect to their finance.</a:t>
            </a:r>
          </a:p>
          <a:p>
            <a:pPr marL="457200" indent="-457200">
              <a:buFont typeface="+mj-lt"/>
              <a:buAutoNum type="arabicPeriod"/>
            </a:pPr>
            <a:r>
              <a:rPr lang="en-US" sz="2800" dirty="0"/>
              <a:t>Even though there is good promising economic growth in India the health and other Indices which states the standard of living of the people remain low.</a:t>
            </a:r>
          </a:p>
        </p:txBody>
      </p:sp>
      <p:sp>
        <p:nvSpPr>
          <p:cNvPr id="4" name="Slide Number Placeholder 3">
            <a:extLst>
              <a:ext uri="{FF2B5EF4-FFF2-40B4-BE49-F238E27FC236}">
                <a16:creationId xmlns:a16="http://schemas.microsoft.com/office/drawing/2014/main" id="{803F50B7-6C2B-45A0-A733-4628E5F9FFC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15001329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A0EC-3C05-C54A-B219-A10D9DE9E88E}"/>
              </a:ext>
            </a:extLst>
          </p:cNvPr>
          <p:cNvSpPr>
            <a:spLocks noGrp="1"/>
          </p:cNvSpPr>
          <p:nvPr>
            <p:ph type="title"/>
          </p:nvPr>
        </p:nvSpPr>
        <p:spPr/>
        <p:txBody>
          <a:bodyPr>
            <a:noAutofit/>
          </a:bodyPr>
          <a:lstStyle/>
          <a:p>
            <a:r>
              <a:rPr lang="en-US" sz="3200" dirty="0"/>
              <a:t>Joseph School Of Financial Discipline- </a:t>
            </a:r>
            <a:r>
              <a:rPr lang="en-US" sz="3200" dirty="0" err="1"/>
              <a:t>Nagercoil</a:t>
            </a:r>
            <a:r>
              <a:rPr lang="en-US" sz="3200" dirty="0"/>
              <a:t>-Kanyakumari- 25,26 Jan 20</a:t>
            </a:r>
          </a:p>
        </p:txBody>
      </p:sp>
      <p:sp>
        <p:nvSpPr>
          <p:cNvPr id="3" name="Content Placeholder 2">
            <a:extLst>
              <a:ext uri="{FF2B5EF4-FFF2-40B4-BE49-F238E27FC236}">
                <a16:creationId xmlns:a16="http://schemas.microsoft.com/office/drawing/2014/main" id="{48E5FDD2-342C-F740-A9D1-6D61A3916A9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033FD46-5668-1740-AF77-D15405697A85}"/>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230414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927A-7BEE-1047-B181-D4B15C4F763B}"/>
              </a:ext>
            </a:extLst>
          </p:cNvPr>
          <p:cNvSpPr>
            <a:spLocks noGrp="1"/>
          </p:cNvSpPr>
          <p:nvPr>
            <p:ph type="title"/>
          </p:nvPr>
        </p:nvSpPr>
        <p:spPr>
          <a:xfrm>
            <a:off x="1097280" y="286603"/>
            <a:ext cx="10058400" cy="982127"/>
          </a:xfrm>
        </p:spPr>
        <p:txBody>
          <a:bodyPr>
            <a:noAutofit/>
          </a:bodyPr>
          <a:lstStyle/>
          <a:p>
            <a:r>
              <a:rPr lang="en-US" sz="2800" dirty="0"/>
              <a:t>Joseph School Of Financial Discipline-Basel Mission Compound-Udupi-Karnataka on 29-2-2020</a:t>
            </a:r>
          </a:p>
        </p:txBody>
      </p:sp>
      <p:sp>
        <p:nvSpPr>
          <p:cNvPr id="3" name="Content Placeholder 2">
            <a:extLst>
              <a:ext uri="{FF2B5EF4-FFF2-40B4-BE49-F238E27FC236}">
                <a16:creationId xmlns:a16="http://schemas.microsoft.com/office/drawing/2014/main" id="{5CBA989B-31D0-DD4D-8BF7-BFAD60E84F9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371A7D1-7B4C-4044-A324-394709BE6BE2}"/>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213237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EE7A-CB02-D740-AEFE-ECD2542B7B54}"/>
              </a:ext>
            </a:extLst>
          </p:cNvPr>
          <p:cNvSpPr>
            <a:spLocks noGrp="1"/>
          </p:cNvSpPr>
          <p:nvPr>
            <p:ph type="title"/>
          </p:nvPr>
        </p:nvSpPr>
        <p:spPr/>
        <p:txBody>
          <a:bodyPr>
            <a:noAutofit/>
          </a:bodyPr>
          <a:lstStyle/>
          <a:p>
            <a:r>
              <a:rPr lang="en-US" sz="3600" dirty="0"/>
              <a:t>Joseph School Of Financial Discipline- </a:t>
            </a:r>
            <a:r>
              <a:rPr lang="en-US" sz="3600" dirty="0" err="1"/>
              <a:t>Karamadai-Mettupalayam</a:t>
            </a:r>
            <a:r>
              <a:rPr lang="en-US" sz="3600" dirty="0"/>
              <a:t> on14,15-3-2020</a:t>
            </a:r>
          </a:p>
        </p:txBody>
      </p:sp>
      <p:sp>
        <p:nvSpPr>
          <p:cNvPr id="3" name="Content Placeholder 2">
            <a:extLst>
              <a:ext uri="{FF2B5EF4-FFF2-40B4-BE49-F238E27FC236}">
                <a16:creationId xmlns:a16="http://schemas.microsoft.com/office/drawing/2014/main" id="{3D36171F-BF2A-A248-8EA2-72E0CBB1A2A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F9E2B2F-3DFE-EB44-B513-6DB370419191}"/>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329081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123B-C372-AB42-85C3-08413190CD74}"/>
              </a:ext>
            </a:extLst>
          </p:cNvPr>
          <p:cNvSpPr>
            <a:spLocks noGrp="1"/>
          </p:cNvSpPr>
          <p:nvPr>
            <p:ph type="title"/>
          </p:nvPr>
        </p:nvSpPr>
        <p:spPr>
          <a:xfrm>
            <a:off x="1097280" y="286603"/>
            <a:ext cx="10058400" cy="959267"/>
          </a:xfrm>
        </p:spPr>
        <p:txBody>
          <a:bodyPr>
            <a:noAutofit/>
          </a:bodyPr>
          <a:lstStyle/>
          <a:p>
            <a:r>
              <a:rPr lang="en-US" sz="3200" dirty="0"/>
              <a:t>Teachers Training Program at Dr Charles Elders Community on 7,8-3-2020</a:t>
            </a:r>
          </a:p>
        </p:txBody>
      </p:sp>
      <p:sp>
        <p:nvSpPr>
          <p:cNvPr id="3" name="Content Placeholder 2">
            <a:extLst>
              <a:ext uri="{FF2B5EF4-FFF2-40B4-BE49-F238E27FC236}">
                <a16:creationId xmlns:a16="http://schemas.microsoft.com/office/drawing/2014/main" id="{D6E84C2D-BA07-1F47-9DE0-C0EBC740A92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C2CB2D5-FE94-A44A-AD84-87D93E43B2FD}"/>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307022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7BA2-5E32-2C40-836B-856157D13855}"/>
              </a:ext>
            </a:extLst>
          </p:cNvPr>
          <p:cNvSpPr>
            <a:spLocks noGrp="1"/>
          </p:cNvSpPr>
          <p:nvPr>
            <p:ph type="title"/>
          </p:nvPr>
        </p:nvSpPr>
        <p:spPr>
          <a:xfrm>
            <a:off x="1097280" y="286603"/>
            <a:ext cx="10058400" cy="1450757"/>
          </a:xfrm>
        </p:spPr>
        <p:txBody>
          <a:bodyPr anchor="b">
            <a:normAutofit/>
          </a:bodyPr>
          <a:lstStyle/>
          <a:p>
            <a:r>
              <a:rPr lang="en-US" sz="4000"/>
              <a:t>Joseph School Of Financial Discipline- Zoom- 31-3-2020 to 4-4-2020 </a:t>
            </a:r>
          </a:p>
        </p:txBody>
      </p:sp>
      <p:pic>
        <p:nvPicPr>
          <p:cNvPr id="8" name="Content Placeholder 7" descr="A screen shot of a person&#10;&#10;Description automatically generated">
            <a:extLst>
              <a:ext uri="{FF2B5EF4-FFF2-40B4-BE49-F238E27FC236}">
                <a16:creationId xmlns:a16="http://schemas.microsoft.com/office/drawing/2014/main" id="{90BB152A-2E26-E343-9ADF-0E5C18A51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657" y="2405349"/>
            <a:ext cx="5214598" cy="3259125"/>
          </a:xfrm>
        </p:spPr>
      </p:pic>
      <p:sp>
        <p:nvSpPr>
          <p:cNvPr id="4" name="Slide Number Placeholder 3">
            <a:extLst>
              <a:ext uri="{FF2B5EF4-FFF2-40B4-BE49-F238E27FC236}">
                <a16:creationId xmlns:a16="http://schemas.microsoft.com/office/drawing/2014/main" id="{8FA73499-51AF-0949-AECA-D7B982551DC1}"/>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24</a:t>
            </a:fld>
            <a:endParaRPr lang="en-US"/>
          </a:p>
        </p:txBody>
      </p:sp>
      <p:pic>
        <p:nvPicPr>
          <p:cNvPr id="10" name="Picture 9" descr="A screenshot of a computer screen&#10;&#10;Description automatically generated">
            <a:extLst>
              <a:ext uri="{FF2B5EF4-FFF2-40B4-BE49-F238E27FC236}">
                <a16:creationId xmlns:a16="http://schemas.microsoft.com/office/drawing/2014/main" id="{7E735B04-B163-AA49-B5F0-4FD08E3C3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916" y="2462537"/>
            <a:ext cx="5214597" cy="3259123"/>
          </a:xfrm>
          <a:prstGeom prst="rect">
            <a:avLst/>
          </a:prstGeom>
        </p:spPr>
      </p:pic>
    </p:spTree>
    <p:extLst>
      <p:ext uri="{BB962C8B-B14F-4D97-AF65-F5344CB8AC3E}">
        <p14:creationId xmlns:p14="http://schemas.microsoft.com/office/powerpoint/2010/main" val="113391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E687-FE7B-0A4C-B7EB-462839E0089A}"/>
              </a:ext>
            </a:extLst>
          </p:cNvPr>
          <p:cNvSpPr>
            <a:spLocks noGrp="1"/>
          </p:cNvSpPr>
          <p:nvPr>
            <p:ph type="title"/>
          </p:nvPr>
        </p:nvSpPr>
        <p:spPr/>
        <p:txBody>
          <a:bodyPr/>
          <a:lstStyle/>
          <a:p>
            <a:r>
              <a:rPr lang="en-US" dirty="0"/>
              <a:t>								ZOOM</a:t>
            </a:r>
          </a:p>
        </p:txBody>
      </p:sp>
      <p:pic>
        <p:nvPicPr>
          <p:cNvPr id="6" name="Content Placeholder 5" descr="A screenshot of a cell phone&#10;&#10;Description automatically generated">
            <a:extLst>
              <a:ext uri="{FF2B5EF4-FFF2-40B4-BE49-F238E27FC236}">
                <a16:creationId xmlns:a16="http://schemas.microsoft.com/office/drawing/2014/main" id="{B1AD60C6-08C4-BA41-A26A-57FA29F084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3"/>
            <a:ext cx="7337753" cy="5685890"/>
          </a:xfrm>
        </p:spPr>
      </p:pic>
      <p:sp>
        <p:nvSpPr>
          <p:cNvPr id="4" name="Slide Number Placeholder 3">
            <a:extLst>
              <a:ext uri="{FF2B5EF4-FFF2-40B4-BE49-F238E27FC236}">
                <a16:creationId xmlns:a16="http://schemas.microsoft.com/office/drawing/2014/main" id="{1F12FBAE-AF1B-9D4B-BD3F-2D08EE855551}"/>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1046767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Some Reflections on India - 2</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p:txBody>
          <a:bodyPr vert="horz" lIns="0" tIns="45720" rIns="0" bIns="45720" rtlCol="0">
            <a:normAutofit fontScale="92500"/>
          </a:bodyPr>
          <a:lstStyle/>
          <a:p>
            <a:pPr marL="457200" indent="-457200">
              <a:buFont typeface="+mj-lt"/>
              <a:buAutoNum type="arabicPeriod"/>
            </a:pPr>
            <a:r>
              <a:rPr lang="en-US" sz="2800" dirty="0"/>
              <a:t>Poverty, un-education, low standards of living, poor health, access to health care are problems still needed to be addressed.</a:t>
            </a:r>
          </a:p>
          <a:p>
            <a:pPr marL="457200" indent="-457200">
              <a:buFont typeface="+mj-lt"/>
              <a:buAutoNum type="arabicPeriod"/>
            </a:pPr>
            <a:r>
              <a:rPr lang="en-US" sz="2800" dirty="0"/>
              <a:t>Recently many children in Bihar and UP died due to encephalitis; with so much resources and money in one hand we also have poor living standards of people and high disease prevalence.</a:t>
            </a:r>
          </a:p>
          <a:p>
            <a:pPr marL="457200" indent="-457200">
              <a:buFont typeface="+mj-lt"/>
              <a:buAutoNum type="arabicPeriod"/>
            </a:pPr>
            <a:r>
              <a:rPr lang="en-US" sz="2800" dirty="0"/>
              <a:t>Why is this situation in India? The rich are getting richer and poor are getting poorer! </a:t>
            </a:r>
          </a:p>
        </p:txBody>
      </p:sp>
      <p:sp>
        <p:nvSpPr>
          <p:cNvPr id="5" name="Slide Number Placeholder 4">
            <a:extLst>
              <a:ext uri="{FF2B5EF4-FFF2-40B4-BE49-F238E27FC236}">
                <a16:creationId xmlns:a16="http://schemas.microsoft.com/office/drawing/2014/main" id="{C0F8049A-4EE3-4873-A1E6-5D0CDAFDDAB5}"/>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59434616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Some Reflections on India - 2</a:t>
            </a:r>
          </a:p>
        </p:txBody>
      </p:sp>
      <p:sp>
        <p:nvSpPr>
          <p:cNvPr id="4" name="Slide Number Placeholder 3">
            <a:extLst>
              <a:ext uri="{FF2B5EF4-FFF2-40B4-BE49-F238E27FC236}">
                <a16:creationId xmlns:a16="http://schemas.microsoft.com/office/drawing/2014/main" id="{24E8E40E-FADF-4521-88F2-289DCF99F5F8}"/>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7" name="Star: 32 Points 6">
            <a:extLst>
              <a:ext uri="{FF2B5EF4-FFF2-40B4-BE49-F238E27FC236}">
                <a16:creationId xmlns:a16="http://schemas.microsoft.com/office/drawing/2014/main" id="{5E01D0EA-3B65-4CD8-9568-AA41A86E1891}"/>
              </a:ext>
            </a:extLst>
          </p:cNvPr>
          <p:cNvSpPr/>
          <p:nvPr/>
        </p:nvSpPr>
        <p:spPr>
          <a:xfrm>
            <a:off x="191571" y="2050065"/>
            <a:ext cx="11859658" cy="4281682"/>
          </a:xfrm>
          <a:prstGeom prst="star3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F7BDEDB5-D9FC-4546-A7BE-A54683CA915B}"/>
              </a:ext>
            </a:extLst>
          </p:cNvPr>
          <p:cNvSpPr>
            <a:spLocks noGrp="1"/>
          </p:cNvSpPr>
          <p:nvPr>
            <p:ph idx="1"/>
          </p:nvPr>
        </p:nvSpPr>
        <p:spPr>
          <a:xfrm>
            <a:off x="2395202" y="2833504"/>
            <a:ext cx="7462556" cy="3021485"/>
          </a:xfrm>
        </p:spPr>
        <p:txBody>
          <a:bodyPr anchor="ctr">
            <a:normAutofit/>
          </a:bodyPr>
          <a:lstStyle/>
          <a:p>
            <a:pPr marL="0" indent="0" algn="ctr">
              <a:buNone/>
            </a:pPr>
            <a:r>
              <a:rPr lang="en-US" sz="4000" b="1" dirty="0">
                <a:solidFill>
                  <a:schemeClr val="bg1"/>
                </a:solidFill>
              </a:rPr>
              <a:t>There is no financial discipline in India,</a:t>
            </a:r>
          </a:p>
          <a:p>
            <a:pPr marL="0" indent="0" algn="ctr">
              <a:buNone/>
            </a:pPr>
            <a:r>
              <a:rPr lang="en-US" sz="4000" b="1" dirty="0">
                <a:solidFill>
                  <a:schemeClr val="bg1"/>
                </a:solidFill>
              </a:rPr>
              <a:t>hence this problem.</a:t>
            </a:r>
            <a:endParaRPr lang="en-US" sz="3600" dirty="0"/>
          </a:p>
        </p:txBody>
      </p:sp>
    </p:spTree>
    <p:extLst>
      <p:ext uri="{BB962C8B-B14F-4D97-AF65-F5344CB8AC3E}">
        <p14:creationId xmlns:p14="http://schemas.microsoft.com/office/powerpoint/2010/main" val="200801287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79005" y="1286038"/>
            <a:ext cx="10677195" cy="3796817"/>
          </a:xfrm>
        </p:spPr>
        <p:txBody>
          <a:bodyPr anchor="ctr">
            <a:noAutofit/>
          </a:bodyPr>
          <a:lstStyle/>
          <a:p>
            <a:pPr lvl="0"/>
            <a:r>
              <a:rPr lang="en-US" sz="4400" i="1" dirty="0">
                <a:solidFill>
                  <a:srgbClr val="FFFFFF"/>
                </a:solidFill>
              </a:rPr>
              <a:t>1 Timothy 6:10 </a:t>
            </a:r>
            <a:br>
              <a:rPr lang="en-US" sz="4400" i="1" dirty="0">
                <a:solidFill>
                  <a:srgbClr val="FFFFFF"/>
                </a:solidFill>
              </a:rPr>
            </a:br>
            <a:r>
              <a:rPr lang="en-US" sz="4400" i="1" dirty="0">
                <a:solidFill>
                  <a:srgbClr val="FFFFFF"/>
                </a:solidFill>
              </a:rPr>
              <a:t>For the love of money is the root of all evil: which while some coveted after, they have erred from the faith, and pierced themselves through with many sorrows.</a:t>
            </a:r>
            <a:br>
              <a:rPr lang="en-US" sz="4400" i="1" dirty="0">
                <a:solidFill>
                  <a:srgbClr val="FFFFFF"/>
                </a:solidFill>
              </a:rPr>
            </a:br>
            <a:endParaRPr lang="en-US" sz="4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E19585B6-ACE0-4FD8-99C3-9B69205D6F87}"/>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What have we done about this?</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97280" y="1998911"/>
            <a:ext cx="10058400" cy="2238750"/>
          </a:xfrm>
        </p:spPr>
        <p:txBody>
          <a:bodyPr vert="horz" lIns="0" tIns="45720" rIns="0" bIns="45720" rtlCol="0">
            <a:normAutofit fontScale="92500" lnSpcReduction="10000"/>
          </a:bodyPr>
          <a:lstStyle/>
          <a:p>
            <a:pPr marL="0" indent="0">
              <a:buNone/>
            </a:pPr>
            <a:r>
              <a:rPr lang="en-US" sz="2400" b="1" dirty="0"/>
              <a:t>AOJ has introduced Joseph School of Financial Discipline to overcome this large social gap among the people of India.</a:t>
            </a:r>
          </a:p>
          <a:p>
            <a:pPr marL="0" indent="0">
              <a:buNone/>
            </a:pPr>
            <a:r>
              <a:rPr lang="en-US" sz="2400" b="1" dirty="0"/>
              <a:t>This school was introduced on 19.01.2019 at Chennai, the school helps the people to discipline them self in financial matters based on the Word of God.</a:t>
            </a:r>
          </a:p>
          <a:p>
            <a:pPr marL="0" indent="0">
              <a:buNone/>
            </a:pPr>
            <a:r>
              <a:rPr lang="en-US" sz="2400" b="1" dirty="0"/>
              <a:t>The below are the subjects:</a:t>
            </a:r>
          </a:p>
        </p:txBody>
      </p:sp>
      <p:sp>
        <p:nvSpPr>
          <p:cNvPr id="5" name="Content Placeholder 2">
            <a:extLst>
              <a:ext uri="{FF2B5EF4-FFF2-40B4-BE49-F238E27FC236}">
                <a16:creationId xmlns:a16="http://schemas.microsoft.com/office/drawing/2014/main" id="{85DD2B7F-3746-4F49-A336-436224C11C78}"/>
              </a:ext>
            </a:extLst>
          </p:cNvPr>
          <p:cNvSpPr txBox="1">
            <a:spLocks/>
          </p:cNvSpPr>
          <p:nvPr/>
        </p:nvSpPr>
        <p:spPr>
          <a:xfrm>
            <a:off x="5695858" y="4116862"/>
            <a:ext cx="5601054" cy="224676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startAt="6"/>
            </a:pPr>
            <a:r>
              <a:rPr lang="en-US" sz="2000" dirty="0"/>
              <a:t>Money is the root of all evil</a:t>
            </a:r>
          </a:p>
          <a:p>
            <a:pPr marL="457200" indent="-457200">
              <a:buFont typeface="+mj-lt"/>
              <a:buAutoNum type="arabicPeriod" startAt="6"/>
            </a:pPr>
            <a:r>
              <a:rPr lang="en-US" sz="2000" dirty="0"/>
              <a:t>No servant can serve two masters </a:t>
            </a:r>
          </a:p>
          <a:p>
            <a:pPr marL="457200" indent="-457200">
              <a:buFont typeface="+mj-lt"/>
              <a:buAutoNum type="arabicPeriod" startAt="6"/>
            </a:pPr>
            <a:r>
              <a:rPr lang="en-US" sz="2000" dirty="0"/>
              <a:t>Make Friends for Yourself with Unrighteous mammon </a:t>
            </a:r>
          </a:p>
          <a:p>
            <a:pPr marL="457200" indent="-457200">
              <a:buFont typeface="+mj-lt"/>
              <a:buAutoNum type="arabicPeriod" startAt="6"/>
            </a:pPr>
            <a:r>
              <a:rPr lang="en-US" sz="2000" dirty="0"/>
              <a:t>Correction not an option</a:t>
            </a:r>
          </a:p>
          <a:p>
            <a:pPr marL="457200" indent="-457200">
              <a:buFont typeface="+mj-lt"/>
              <a:buAutoNum type="arabicPeriod" startAt="6"/>
            </a:pPr>
            <a:r>
              <a:rPr lang="en-US" sz="2000" dirty="0"/>
              <a:t>Where is the money in India</a:t>
            </a:r>
          </a:p>
          <a:p>
            <a:pPr marL="457200" indent="-457200">
              <a:buFont typeface="+mj-lt"/>
              <a:buAutoNum type="arabicPeriod" startAt="6"/>
            </a:pPr>
            <a:endParaRPr lang="en-US" sz="2000" dirty="0"/>
          </a:p>
        </p:txBody>
      </p:sp>
      <p:sp>
        <p:nvSpPr>
          <p:cNvPr id="6" name="TextBox 5">
            <a:extLst>
              <a:ext uri="{FF2B5EF4-FFF2-40B4-BE49-F238E27FC236}">
                <a16:creationId xmlns:a16="http://schemas.microsoft.com/office/drawing/2014/main" id="{FC18093B-4C00-446C-BF2D-2BB0A9F19DCE}"/>
              </a:ext>
            </a:extLst>
          </p:cNvPr>
          <p:cNvSpPr txBox="1"/>
          <p:nvPr/>
        </p:nvSpPr>
        <p:spPr>
          <a:xfrm>
            <a:off x="954090" y="4119238"/>
            <a:ext cx="5105180" cy="1938992"/>
          </a:xfrm>
          <a:prstGeom prst="rect">
            <a:avLst/>
          </a:prstGeom>
          <a:noFill/>
        </p:spPr>
        <p:txBody>
          <a:bodyPr wrap="square" rtlCol="0">
            <a:spAutoFit/>
          </a:bodyPr>
          <a:lstStyle/>
          <a:p>
            <a:pPr marL="457200" indent="-457200">
              <a:buFont typeface="+mj-lt"/>
              <a:buAutoNum type="arabicPeriod"/>
            </a:pPr>
            <a:r>
              <a:rPr lang="en-US" sz="2000" dirty="0"/>
              <a:t>Introduction to school of financial discipline</a:t>
            </a:r>
          </a:p>
          <a:p>
            <a:pPr marL="457200" indent="-457200">
              <a:buFont typeface="+mj-lt"/>
              <a:buAutoNum type="arabicPeriod"/>
            </a:pPr>
            <a:r>
              <a:rPr lang="en-US" sz="2000" dirty="0"/>
              <a:t>You shall not steal </a:t>
            </a:r>
          </a:p>
          <a:p>
            <a:pPr marL="457200" indent="-457200">
              <a:buFont typeface="+mj-lt"/>
              <a:buAutoNum type="arabicPeriod"/>
            </a:pPr>
            <a:r>
              <a:rPr lang="en-US" sz="2000" dirty="0"/>
              <a:t>Luke 16:10</a:t>
            </a:r>
          </a:p>
          <a:p>
            <a:pPr marL="457200" indent="-457200">
              <a:buFont typeface="+mj-lt"/>
              <a:buAutoNum type="arabicPeriod"/>
            </a:pPr>
            <a:r>
              <a:rPr lang="en-US" sz="2000" dirty="0"/>
              <a:t>Wealth and riches in Bible</a:t>
            </a:r>
          </a:p>
          <a:p>
            <a:pPr marL="457200" indent="-457200">
              <a:buFont typeface="+mj-lt"/>
              <a:buAutoNum type="arabicPeriod"/>
            </a:pPr>
            <a:r>
              <a:rPr lang="en-US" sz="2000" dirty="0"/>
              <a:t>Layup treasures in heaven for yourself</a:t>
            </a:r>
          </a:p>
        </p:txBody>
      </p:sp>
      <p:sp>
        <p:nvSpPr>
          <p:cNvPr id="7" name="Slide Number Placeholder 6">
            <a:extLst>
              <a:ext uri="{FF2B5EF4-FFF2-40B4-BE49-F238E27FC236}">
                <a16:creationId xmlns:a16="http://schemas.microsoft.com/office/drawing/2014/main" id="{30AA24A4-04BF-4805-8EC7-96D7B26D1372}"/>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26076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What have we done about this?</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97280" y="1998911"/>
            <a:ext cx="10058400" cy="2238750"/>
          </a:xfrm>
        </p:spPr>
        <p:txBody>
          <a:bodyPr vert="horz" lIns="0" tIns="45720" rIns="0" bIns="45720" rtlCol="0">
            <a:normAutofit fontScale="92500" lnSpcReduction="10000"/>
          </a:bodyPr>
          <a:lstStyle/>
          <a:p>
            <a:pPr marL="0" indent="0">
              <a:buNone/>
            </a:pPr>
            <a:r>
              <a:rPr lang="en-US" sz="2400" b="1" dirty="0"/>
              <a:t>AOJ has introduced Joseph School of Financial Discipline to overcome this large social gap among the people of India.</a:t>
            </a:r>
          </a:p>
          <a:p>
            <a:pPr marL="0" indent="0">
              <a:buNone/>
            </a:pPr>
            <a:r>
              <a:rPr lang="en-US" sz="2400" b="1" dirty="0"/>
              <a:t>This school was introduced on 19.01.2019 at Chennai, the school helps the people to discipline them self in financial matters based on the Word of God.</a:t>
            </a:r>
          </a:p>
          <a:p>
            <a:pPr marL="0" indent="0">
              <a:buNone/>
            </a:pPr>
            <a:r>
              <a:rPr lang="en-US" sz="2400" b="1" dirty="0"/>
              <a:t>The below are the subjects:</a:t>
            </a:r>
          </a:p>
        </p:txBody>
      </p:sp>
      <p:sp>
        <p:nvSpPr>
          <p:cNvPr id="5" name="Content Placeholder 2">
            <a:extLst>
              <a:ext uri="{FF2B5EF4-FFF2-40B4-BE49-F238E27FC236}">
                <a16:creationId xmlns:a16="http://schemas.microsoft.com/office/drawing/2014/main" id="{85DD2B7F-3746-4F49-A336-436224C11C78}"/>
              </a:ext>
            </a:extLst>
          </p:cNvPr>
          <p:cNvSpPr txBox="1">
            <a:spLocks/>
          </p:cNvSpPr>
          <p:nvPr/>
        </p:nvSpPr>
        <p:spPr>
          <a:xfrm>
            <a:off x="5695858" y="4116862"/>
            <a:ext cx="5601054" cy="224676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startAt="6"/>
            </a:pPr>
            <a:r>
              <a:rPr lang="en-US" sz="2000" dirty="0"/>
              <a:t>Money is the root of all evil</a:t>
            </a:r>
          </a:p>
          <a:p>
            <a:pPr marL="457200" indent="-457200">
              <a:buFont typeface="+mj-lt"/>
              <a:buAutoNum type="arabicPeriod" startAt="6"/>
            </a:pPr>
            <a:r>
              <a:rPr lang="en-US" sz="2000" dirty="0"/>
              <a:t>No servant can serve two masters </a:t>
            </a:r>
          </a:p>
          <a:p>
            <a:pPr marL="457200" indent="-457200">
              <a:buFont typeface="+mj-lt"/>
              <a:buAutoNum type="arabicPeriod" startAt="6"/>
            </a:pPr>
            <a:r>
              <a:rPr lang="en-US" sz="2000" dirty="0"/>
              <a:t>Make Friends for Yourself with Unrighteous mammon </a:t>
            </a:r>
          </a:p>
          <a:p>
            <a:pPr marL="457200" indent="-457200">
              <a:buFont typeface="+mj-lt"/>
              <a:buAutoNum type="arabicPeriod" startAt="6"/>
            </a:pPr>
            <a:r>
              <a:rPr lang="en-US" sz="2000" dirty="0"/>
              <a:t>Correction not an option</a:t>
            </a:r>
          </a:p>
          <a:p>
            <a:pPr marL="457200" indent="-457200">
              <a:buFont typeface="+mj-lt"/>
              <a:buAutoNum type="arabicPeriod" startAt="6"/>
            </a:pPr>
            <a:r>
              <a:rPr lang="en-US" sz="2000" dirty="0"/>
              <a:t>Where is the money in India</a:t>
            </a:r>
          </a:p>
          <a:p>
            <a:pPr marL="457200" indent="-457200">
              <a:buFont typeface="+mj-lt"/>
              <a:buAutoNum type="arabicPeriod" startAt="6"/>
            </a:pPr>
            <a:endParaRPr lang="en-US" sz="2000" dirty="0"/>
          </a:p>
        </p:txBody>
      </p:sp>
      <p:sp>
        <p:nvSpPr>
          <p:cNvPr id="6" name="TextBox 5">
            <a:extLst>
              <a:ext uri="{FF2B5EF4-FFF2-40B4-BE49-F238E27FC236}">
                <a16:creationId xmlns:a16="http://schemas.microsoft.com/office/drawing/2014/main" id="{FC18093B-4C00-446C-BF2D-2BB0A9F19DCE}"/>
              </a:ext>
            </a:extLst>
          </p:cNvPr>
          <p:cNvSpPr txBox="1"/>
          <p:nvPr/>
        </p:nvSpPr>
        <p:spPr>
          <a:xfrm>
            <a:off x="954090" y="4119238"/>
            <a:ext cx="5105180" cy="1938992"/>
          </a:xfrm>
          <a:prstGeom prst="rect">
            <a:avLst/>
          </a:prstGeom>
          <a:noFill/>
        </p:spPr>
        <p:txBody>
          <a:bodyPr wrap="square" rtlCol="0">
            <a:spAutoFit/>
          </a:bodyPr>
          <a:lstStyle/>
          <a:p>
            <a:pPr marL="457200" indent="-457200">
              <a:buFont typeface="+mj-lt"/>
              <a:buAutoNum type="arabicPeriod"/>
            </a:pPr>
            <a:r>
              <a:rPr lang="en-US" sz="2000" dirty="0"/>
              <a:t>Introduction to school of financial discipline</a:t>
            </a:r>
          </a:p>
          <a:p>
            <a:pPr marL="457200" indent="-457200">
              <a:buFont typeface="+mj-lt"/>
              <a:buAutoNum type="arabicPeriod"/>
            </a:pPr>
            <a:r>
              <a:rPr lang="en-US" sz="2000" dirty="0"/>
              <a:t>You shall not steal </a:t>
            </a:r>
          </a:p>
          <a:p>
            <a:pPr marL="457200" indent="-457200">
              <a:buFont typeface="+mj-lt"/>
              <a:buAutoNum type="arabicPeriod"/>
            </a:pPr>
            <a:r>
              <a:rPr lang="en-US" sz="2000" dirty="0"/>
              <a:t>Luke 16:10</a:t>
            </a:r>
          </a:p>
          <a:p>
            <a:pPr marL="457200" indent="-457200">
              <a:buFont typeface="+mj-lt"/>
              <a:buAutoNum type="arabicPeriod"/>
            </a:pPr>
            <a:r>
              <a:rPr lang="en-US" sz="2000" dirty="0"/>
              <a:t>Wealth and riches in Bible</a:t>
            </a:r>
          </a:p>
          <a:p>
            <a:pPr marL="457200" indent="-457200">
              <a:buFont typeface="+mj-lt"/>
              <a:buAutoNum type="arabicPeriod"/>
            </a:pPr>
            <a:r>
              <a:rPr lang="en-US" sz="2000" dirty="0"/>
              <a:t>Layup treasures in heaven for yourself</a:t>
            </a:r>
          </a:p>
        </p:txBody>
      </p:sp>
      <p:sp>
        <p:nvSpPr>
          <p:cNvPr id="4" name="Slide Number Placeholder 3">
            <a:extLst>
              <a:ext uri="{FF2B5EF4-FFF2-40B4-BE49-F238E27FC236}">
                <a16:creationId xmlns:a16="http://schemas.microsoft.com/office/drawing/2014/main" id="{528BDF38-18E0-4718-B7F7-9F527137C014}"/>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2272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9166-BE3D-4B61-B484-14CCC0598E9B}"/>
              </a:ext>
            </a:extLst>
          </p:cNvPr>
          <p:cNvSpPr>
            <a:spLocks noGrp="1"/>
          </p:cNvSpPr>
          <p:nvPr>
            <p:ph type="title"/>
          </p:nvPr>
        </p:nvSpPr>
        <p:spPr/>
        <p:txBody>
          <a:bodyPr/>
          <a:lstStyle/>
          <a:p>
            <a:r>
              <a:rPr lang="en-US" dirty="0"/>
              <a:t>How did the Lord use the JSFD?</a:t>
            </a:r>
          </a:p>
        </p:txBody>
      </p:sp>
      <p:sp>
        <p:nvSpPr>
          <p:cNvPr id="3" name="Content Placeholder 2">
            <a:extLst>
              <a:ext uri="{FF2B5EF4-FFF2-40B4-BE49-F238E27FC236}">
                <a16:creationId xmlns:a16="http://schemas.microsoft.com/office/drawing/2014/main" id="{4B40DFCB-E6BF-49E0-89D1-5950AD7EAFDA}"/>
              </a:ext>
            </a:extLst>
          </p:cNvPr>
          <p:cNvSpPr>
            <a:spLocks noGrp="1"/>
          </p:cNvSpPr>
          <p:nvPr>
            <p:ph idx="1"/>
          </p:nvPr>
        </p:nvSpPr>
        <p:spPr>
          <a:xfrm>
            <a:off x="1046988" y="1917949"/>
            <a:ext cx="10158984" cy="2277547"/>
          </a:xfrm>
          <a:noFill/>
        </p:spPr>
        <p:txBody>
          <a:bodyPr wrap="square" rtlCol="0">
            <a:spAutoFit/>
          </a:bodyPr>
          <a:lstStyle/>
          <a:p>
            <a:pPr marL="457200" indent="-457200">
              <a:buFont typeface="+mj-lt"/>
              <a:buAutoNum type="arabicPeriod"/>
            </a:pPr>
            <a:r>
              <a:rPr lang="en-US" sz="2000" dirty="0">
                <a:solidFill>
                  <a:schemeClr val="tx1"/>
                </a:solidFill>
              </a:rPr>
              <a:t>Till today JSFD classes were conducted 2 National Level classes, 4 State Level classes &amp; 2 District Level classes in various location across the Country and more than 180 people have been trained</a:t>
            </a:r>
          </a:p>
          <a:p>
            <a:pPr marL="457200" indent="-457200">
              <a:buFont typeface="+mj-lt"/>
              <a:buAutoNum type="arabicPeriod"/>
            </a:pPr>
            <a:r>
              <a:rPr lang="en-IN" sz="2000" dirty="0">
                <a:solidFill>
                  <a:schemeClr val="tx1"/>
                </a:solidFill>
              </a:rPr>
              <a:t>After attending this school many came to know the root cause of financial problem in their life, many felt the deliverance from these problems; all acknowledged the importance of taking this class to all part of India.</a:t>
            </a:r>
            <a:endParaRPr lang="en-US" sz="2000" dirty="0">
              <a:solidFill>
                <a:schemeClr val="tx1"/>
              </a:solidFill>
            </a:endParaRPr>
          </a:p>
        </p:txBody>
      </p:sp>
      <p:graphicFrame>
        <p:nvGraphicFramePr>
          <p:cNvPr id="4" name="Table 3">
            <a:extLst>
              <a:ext uri="{FF2B5EF4-FFF2-40B4-BE49-F238E27FC236}">
                <a16:creationId xmlns:a16="http://schemas.microsoft.com/office/drawing/2014/main" id="{C6DAF6D5-7ABB-4B42-BFCA-8FB7FBF7CE77}"/>
              </a:ext>
            </a:extLst>
          </p:cNvPr>
          <p:cNvGraphicFramePr>
            <a:graphicFrameLocks noGrp="1"/>
          </p:cNvGraphicFramePr>
          <p:nvPr>
            <p:extLst>
              <p:ext uri="{D42A27DB-BD31-4B8C-83A1-F6EECF244321}">
                <p14:modId xmlns:p14="http://schemas.microsoft.com/office/powerpoint/2010/main" val="62675175"/>
              </p:ext>
            </p:extLst>
          </p:nvPr>
        </p:nvGraphicFramePr>
        <p:xfrm>
          <a:off x="1499336" y="4217470"/>
          <a:ext cx="8683350" cy="2104578"/>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538329292"/>
                    </a:ext>
                  </a:extLst>
                </a:gridCol>
                <a:gridCol w="1358284">
                  <a:extLst>
                    <a:ext uri="{9D8B030D-6E8A-4147-A177-3AD203B41FA5}">
                      <a16:colId xmlns:a16="http://schemas.microsoft.com/office/drawing/2014/main" val="567673378"/>
                    </a:ext>
                  </a:extLst>
                </a:gridCol>
                <a:gridCol w="1677879">
                  <a:extLst>
                    <a:ext uri="{9D8B030D-6E8A-4147-A177-3AD203B41FA5}">
                      <a16:colId xmlns:a16="http://schemas.microsoft.com/office/drawing/2014/main" val="4100733118"/>
                    </a:ext>
                  </a:extLst>
                </a:gridCol>
                <a:gridCol w="2032657">
                  <a:extLst>
                    <a:ext uri="{9D8B030D-6E8A-4147-A177-3AD203B41FA5}">
                      <a16:colId xmlns:a16="http://schemas.microsoft.com/office/drawing/2014/main" val="3820516514"/>
                    </a:ext>
                  </a:extLst>
                </a:gridCol>
                <a:gridCol w="1447225">
                  <a:extLst>
                    <a:ext uri="{9D8B030D-6E8A-4147-A177-3AD203B41FA5}">
                      <a16:colId xmlns:a16="http://schemas.microsoft.com/office/drawing/2014/main" val="3656699227"/>
                    </a:ext>
                  </a:extLst>
                </a:gridCol>
                <a:gridCol w="1447225">
                  <a:extLst>
                    <a:ext uri="{9D8B030D-6E8A-4147-A177-3AD203B41FA5}">
                      <a16:colId xmlns:a16="http://schemas.microsoft.com/office/drawing/2014/main" val="4040806955"/>
                    </a:ext>
                  </a:extLst>
                </a:gridCol>
              </a:tblGrid>
              <a:tr h="233842">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SN NO</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City</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Level</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Date</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Place </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No of people</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4014657775"/>
                  </a:ext>
                </a:extLst>
              </a:tr>
              <a:tr h="233842">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1</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Chennai</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National</a:t>
                      </a:r>
                      <a:endParaRPr lang="en-US" sz="1400" kern="1200" dirty="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4th &amp; 5th May'19</a:t>
                      </a:r>
                    </a:p>
                  </a:txBody>
                  <a:tcPr marL="7620" marR="7620" marT="7620" marB="0" anchor="b"/>
                </a:tc>
                <a:tc>
                  <a:txBody>
                    <a:bodyPr/>
                    <a:lstStyle/>
                    <a:p>
                      <a:pPr marL="0" marR="0" algn="l">
                        <a:lnSpc>
                          <a:spcPct val="115000"/>
                        </a:lnSpc>
                        <a:spcBef>
                          <a:spcPts val="0"/>
                        </a:spcBef>
                        <a:spcAft>
                          <a:spcPts val="1000"/>
                        </a:spcAft>
                      </a:pPr>
                      <a:r>
                        <a:rPr lang="en-IN" sz="1400" kern="1200">
                          <a:solidFill>
                            <a:schemeClr val="tx1"/>
                          </a:solidFill>
                          <a:latin typeface="+mn-lt"/>
                          <a:ea typeface="+mn-ea"/>
                          <a:cs typeface="+mn-cs"/>
                        </a:rPr>
                        <a:t>Kolathur</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30</a:t>
                      </a:r>
                      <a:endParaRPr lang="en-US" sz="1400" kern="1200">
                        <a:solidFill>
                          <a:schemeClr val="tx1"/>
                        </a:solidFill>
                        <a:latin typeface="+mn-lt"/>
                        <a:ea typeface="+mn-ea"/>
                        <a:cs typeface="+mn-cs"/>
                      </a:endParaRPr>
                    </a:p>
                  </a:txBody>
                  <a:tcPr marL="68580" marR="68580" marT="0" marB="0"/>
                </a:tc>
                <a:extLst>
                  <a:ext uri="{0D108BD9-81ED-4DB2-BD59-A6C34878D82A}">
                    <a16:rowId xmlns:a16="http://schemas.microsoft.com/office/drawing/2014/main" val="2213594148"/>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2</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Mumbai</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State</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18th &amp; 19th Jun'19</a:t>
                      </a:r>
                    </a:p>
                  </a:txBody>
                  <a:tcPr marL="7620" marR="7620" marT="7620" marB="0" anchor="b"/>
                </a:tc>
                <a:tc>
                  <a:txBody>
                    <a:bodyPr/>
                    <a:lstStyle/>
                    <a:p>
                      <a:pPr marL="0" marR="0" algn="l">
                        <a:lnSpc>
                          <a:spcPct val="115000"/>
                        </a:lnSpc>
                        <a:spcBef>
                          <a:spcPts val="0"/>
                        </a:spcBef>
                        <a:spcAft>
                          <a:spcPts val="1000"/>
                        </a:spcAft>
                      </a:pPr>
                      <a:r>
                        <a:rPr lang="en-IN" sz="1400" kern="1200">
                          <a:solidFill>
                            <a:schemeClr val="tx1"/>
                          </a:solidFill>
                          <a:latin typeface="+mn-lt"/>
                          <a:ea typeface="+mn-ea"/>
                          <a:cs typeface="+mn-cs"/>
                        </a:rPr>
                        <a:t>Vasai</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40</a:t>
                      </a:r>
                      <a:endParaRPr lang="en-US" sz="1400" kern="1200">
                        <a:solidFill>
                          <a:schemeClr val="tx1"/>
                        </a:solidFill>
                        <a:latin typeface="+mn-lt"/>
                        <a:ea typeface="+mn-ea"/>
                        <a:cs typeface="+mn-cs"/>
                      </a:endParaRPr>
                    </a:p>
                  </a:txBody>
                  <a:tcPr marL="68580" marR="68580" marT="0" marB="0"/>
                </a:tc>
                <a:extLst>
                  <a:ext uri="{0D108BD9-81ED-4DB2-BD59-A6C34878D82A}">
                    <a16:rowId xmlns:a16="http://schemas.microsoft.com/office/drawing/2014/main" val="3200126637"/>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3</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Goa</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State</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25th &amp; 26th Jun'19</a:t>
                      </a:r>
                    </a:p>
                  </a:txBody>
                  <a:tcPr marL="7620" marR="7620" marT="7620" marB="0" anchor="b"/>
                </a:tc>
                <a:tc>
                  <a:txBody>
                    <a:bodyPr/>
                    <a:lstStyle/>
                    <a:p>
                      <a:pPr marL="0" marR="0" algn="l">
                        <a:lnSpc>
                          <a:spcPct val="115000"/>
                        </a:lnSpc>
                        <a:spcBef>
                          <a:spcPts val="0"/>
                        </a:spcBef>
                        <a:spcAft>
                          <a:spcPts val="1000"/>
                        </a:spcAft>
                      </a:pPr>
                      <a:r>
                        <a:rPr lang="en-IN" sz="1400" kern="1200">
                          <a:solidFill>
                            <a:schemeClr val="tx1"/>
                          </a:solidFill>
                          <a:latin typeface="+mn-lt"/>
                          <a:ea typeface="+mn-ea"/>
                          <a:cs typeface="+mn-cs"/>
                        </a:rPr>
                        <a:t>Senta cruz</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21</a:t>
                      </a:r>
                      <a:endParaRPr lang="en-US" sz="1400" kern="1200">
                        <a:solidFill>
                          <a:schemeClr val="tx1"/>
                        </a:solidFill>
                        <a:latin typeface="+mn-lt"/>
                        <a:ea typeface="+mn-ea"/>
                        <a:cs typeface="+mn-cs"/>
                      </a:endParaRPr>
                    </a:p>
                  </a:txBody>
                  <a:tcPr marL="68580" marR="68580" marT="0" marB="0"/>
                </a:tc>
                <a:extLst>
                  <a:ext uri="{0D108BD9-81ED-4DB2-BD59-A6C34878D82A}">
                    <a16:rowId xmlns:a16="http://schemas.microsoft.com/office/drawing/2014/main" val="3611370181"/>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4</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Delhi</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State</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6th &amp; 7th Jul'19</a:t>
                      </a:r>
                    </a:p>
                  </a:txBody>
                  <a:tcPr marL="7620" marR="7620" marT="7620" marB="0" anchor="b"/>
                </a:tc>
                <a:tc>
                  <a:txBody>
                    <a:bodyPr/>
                    <a:lstStyle/>
                    <a:p>
                      <a:pPr marL="0" marR="0" algn="l">
                        <a:lnSpc>
                          <a:spcPct val="115000"/>
                        </a:lnSpc>
                        <a:spcBef>
                          <a:spcPts val="0"/>
                        </a:spcBef>
                        <a:spcAft>
                          <a:spcPts val="1000"/>
                        </a:spcAft>
                      </a:pPr>
                      <a:r>
                        <a:rPr lang="en-IN" sz="1400" kern="1200">
                          <a:solidFill>
                            <a:schemeClr val="tx1"/>
                          </a:solidFill>
                          <a:latin typeface="+mn-lt"/>
                          <a:ea typeface="+mn-ea"/>
                          <a:cs typeface="+mn-cs"/>
                        </a:rPr>
                        <a:t>Uttam Nagar</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35</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713356784"/>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5</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Chennai</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District</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10th &amp; 11th Aug'19</a:t>
                      </a:r>
                    </a:p>
                  </a:txBody>
                  <a:tcPr marL="7620" marR="7620" marT="7620" marB="0" anchor="b"/>
                </a:tc>
                <a:tc>
                  <a:txBody>
                    <a:bodyPr/>
                    <a:lstStyle/>
                    <a:p>
                      <a:pPr marL="0" marR="0" algn="l">
                        <a:lnSpc>
                          <a:spcPct val="115000"/>
                        </a:lnSpc>
                        <a:spcBef>
                          <a:spcPts val="0"/>
                        </a:spcBef>
                        <a:spcAft>
                          <a:spcPts val="1000"/>
                        </a:spcAft>
                      </a:pPr>
                      <a:r>
                        <a:rPr lang="en-IN" sz="1400" kern="1200" dirty="0">
                          <a:solidFill>
                            <a:schemeClr val="tx1"/>
                          </a:solidFill>
                          <a:latin typeface="+mn-lt"/>
                          <a:ea typeface="+mn-ea"/>
                          <a:cs typeface="+mn-cs"/>
                        </a:rPr>
                        <a:t>DRACAH</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11</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295675319"/>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6</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Chennai</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District</a:t>
                      </a:r>
                      <a:endParaRPr lang="en-US" sz="1400" kern="1200" dirty="0">
                        <a:solidFill>
                          <a:schemeClr val="tx1"/>
                        </a:solidFill>
                        <a:latin typeface="+mn-lt"/>
                        <a:ea typeface="+mn-ea"/>
                        <a:cs typeface="+mn-cs"/>
                      </a:endParaRPr>
                    </a:p>
                  </a:txBody>
                  <a:tcPr marL="68580" marR="68580" marT="0" marB="0"/>
                </a:tc>
                <a:tc>
                  <a:txBody>
                    <a:bodyPr/>
                    <a:lstStyle/>
                    <a:p>
                      <a:pPr algn="l" fontAlgn="b"/>
                      <a:r>
                        <a:rPr lang="en-US" sz="1400" kern="1200">
                          <a:solidFill>
                            <a:schemeClr val="tx1"/>
                          </a:solidFill>
                          <a:latin typeface="+mn-lt"/>
                          <a:ea typeface="+mn-ea"/>
                          <a:cs typeface="+mn-cs"/>
                        </a:rPr>
                        <a:t>14th &amp; 15th Sep'19</a:t>
                      </a:r>
                    </a:p>
                  </a:txBody>
                  <a:tcPr marL="7620" marR="7620" marT="7620" marB="0" anchor="b"/>
                </a:tc>
                <a:tc>
                  <a:txBody>
                    <a:bodyPr/>
                    <a:lstStyle/>
                    <a:p>
                      <a:pPr marL="0" marR="0" algn="l">
                        <a:lnSpc>
                          <a:spcPct val="115000"/>
                        </a:lnSpc>
                        <a:spcBef>
                          <a:spcPts val="0"/>
                        </a:spcBef>
                        <a:spcAft>
                          <a:spcPts val="1000"/>
                        </a:spcAft>
                      </a:pPr>
                      <a:r>
                        <a:rPr lang="en-IN" sz="1400" kern="1200" dirty="0">
                          <a:solidFill>
                            <a:schemeClr val="tx1"/>
                          </a:solidFill>
                          <a:latin typeface="+mn-lt"/>
                          <a:ea typeface="+mn-ea"/>
                          <a:cs typeface="+mn-cs"/>
                        </a:rPr>
                        <a:t>DRACAH</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12</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428145027"/>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7</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Chennai</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National</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a:solidFill>
                            <a:schemeClr val="tx1"/>
                          </a:solidFill>
                          <a:latin typeface="+mn-lt"/>
                          <a:ea typeface="+mn-ea"/>
                          <a:cs typeface="+mn-cs"/>
                        </a:rPr>
                        <a:t>23rd &amp; 24th Nov'19</a:t>
                      </a:r>
                    </a:p>
                  </a:txBody>
                  <a:tcPr marL="7620" marR="7620" marT="7620" marB="0" anchor="b"/>
                </a:tc>
                <a:tc>
                  <a:txBody>
                    <a:bodyPr/>
                    <a:lstStyle/>
                    <a:p>
                      <a:pPr marL="0" marR="0" algn="l">
                        <a:lnSpc>
                          <a:spcPct val="115000"/>
                        </a:lnSpc>
                        <a:spcBef>
                          <a:spcPts val="0"/>
                        </a:spcBef>
                        <a:spcAft>
                          <a:spcPts val="1000"/>
                        </a:spcAft>
                      </a:pPr>
                      <a:r>
                        <a:rPr lang="en-IN" sz="1400" kern="1200" dirty="0">
                          <a:solidFill>
                            <a:schemeClr val="tx1"/>
                          </a:solidFill>
                          <a:latin typeface="+mn-lt"/>
                          <a:ea typeface="+mn-ea"/>
                          <a:cs typeface="+mn-cs"/>
                        </a:rPr>
                        <a:t>DRCEC</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14</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3294536372"/>
                  </a:ext>
                </a:extLst>
              </a:tr>
              <a:tr h="233842">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8</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Gujarat</a:t>
                      </a:r>
                      <a:endParaRPr lang="en-US" sz="1400" kern="120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a:solidFill>
                            <a:schemeClr val="tx1"/>
                          </a:solidFill>
                          <a:latin typeface="+mn-lt"/>
                          <a:ea typeface="+mn-ea"/>
                          <a:cs typeface="+mn-cs"/>
                        </a:rPr>
                        <a:t>State</a:t>
                      </a:r>
                      <a:endParaRPr lang="en-US" sz="1400" kern="1200">
                        <a:solidFill>
                          <a:schemeClr val="tx1"/>
                        </a:solidFill>
                        <a:latin typeface="+mn-lt"/>
                        <a:ea typeface="+mn-ea"/>
                        <a:cs typeface="+mn-cs"/>
                      </a:endParaRPr>
                    </a:p>
                  </a:txBody>
                  <a:tcPr marL="68580" marR="68580" marT="0" marB="0"/>
                </a:tc>
                <a:tc>
                  <a:txBody>
                    <a:bodyPr/>
                    <a:lstStyle/>
                    <a:p>
                      <a:pPr algn="l" fontAlgn="b"/>
                      <a:r>
                        <a:rPr lang="en-US" sz="1400" kern="1200" dirty="0">
                          <a:solidFill>
                            <a:schemeClr val="tx1"/>
                          </a:solidFill>
                          <a:latin typeface="+mn-lt"/>
                          <a:ea typeface="+mn-ea"/>
                          <a:cs typeface="+mn-cs"/>
                        </a:rPr>
                        <a:t>28th &amp; 29th Dec'19</a:t>
                      </a:r>
                    </a:p>
                  </a:txBody>
                  <a:tcPr marL="7620" marR="7620" marT="7620" marB="0" anchor="b"/>
                </a:tc>
                <a:tc>
                  <a:txBody>
                    <a:bodyPr/>
                    <a:lstStyle/>
                    <a:p>
                      <a:pPr marL="0" marR="0" algn="l">
                        <a:lnSpc>
                          <a:spcPct val="115000"/>
                        </a:lnSpc>
                        <a:spcBef>
                          <a:spcPts val="0"/>
                        </a:spcBef>
                        <a:spcAft>
                          <a:spcPts val="1000"/>
                        </a:spcAft>
                      </a:pPr>
                      <a:r>
                        <a:rPr lang="en-IN" sz="1400" kern="1200" dirty="0">
                          <a:solidFill>
                            <a:schemeClr val="tx1"/>
                          </a:solidFill>
                          <a:latin typeface="+mn-lt"/>
                          <a:ea typeface="+mn-ea"/>
                          <a:cs typeface="+mn-cs"/>
                        </a:rPr>
                        <a:t>Vadodara</a:t>
                      </a:r>
                      <a:endParaRPr lang="en-US" sz="1400" kern="1200" dirty="0">
                        <a:solidFill>
                          <a:schemeClr val="tx1"/>
                        </a:solidFill>
                        <a:latin typeface="+mn-lt"/>
                        <a:ea typeface="+mn-ea"/>
                        <a:cs typeface="+mn-cs"/>
                      </a:endParaRPr>
                    </a:p>
                  </a:txBody>
                  <a:tcPr marL="68580" marR="68580" marT="0" marB="0"/>
                </a:tc>
                <a:tc>
                  <a:txBody>
                    <a:bodyPr/>
                    <a:lstStyle/>
                    <a:p>
                      <a:pPr marL="0" marR="0">
                        <a:lnSpc>
                          <a:spcPct val="115000"/>
                        </a:lnSpc>
                        <a:spcBef>
                          <a:spcPts val="0"/>
                        </a:spcBef>
                        <a:spcAft>
                          <a:spcPts val="1000"/>
                        </a:spcAft>
                      </a:pPr>
                      <a:r>
                        <a:rPr lang="en-IN" sz="1400" kern="1200" dirty="0">
                          <a:solidFill>
                            <a:schemeClr val="tx1"/>
                          </a:solidFill>
                          <a:latin typeface="+mn-lt"/>
                          <a:ea typeface="+mn-ea"/>
                          <a:cs typeface="+mn-cs"/>
                        </a:rPr>
                        <a:t>19</a:t>
                      </a:r>
                      <a:endParaRPr lang="en-US" sz="140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2078760898"/>
                  </a:ext>
                </a:extLst>
              </a:tr>
            </a:tbl>
          </a:graphicData>
        </a:graphic>
      </p:graphicFrame>
      <p:sp>
        <p:nvSpPr>
          <p:cNvPr id="7" name="Slide Number Placeholder 6">
            <a:extLst>
              <a:ext uri="{FF2B5EF4-FFF2-40B4-BE49-F238E27FC236}">
                <a16:creationId xmlns:a16="http://schemas.microsoft.com/office/drawing/2014/main" id="{57F43FFD-94EB-45A2-8351-8E7B7AC97E94}"/>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80474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FB4AF6F-D5F1-9A45-8792-1C805CB818E2}"/>
              </a:ext>
            </a:extLst>
          </p:cNvPr>
          <p:cNvGraphicFramePr>
            <a:graphicFrameLocks noGrp="1"/>
          </p:cNvGraphicFramePr>
          <p:nvPr>
            <p:ph idx="1"/>
            <p:extLst>
              <p:ext uri="{D42A27DB-BD31-4B8C-83A1-F6EECF244321}">
                <p14:modId xmlns:p14="http://schemas.microsoft.com/office/powerpoint/2010/main" val="3242420514"/>
              </p:ext>
            </p:extLst>
          </p:nvPr>
        </p:nvGraphicFramePr>
        <p:xfrm>
          <a:off x="1096963" y="439615"/>
          <a:ext cx="10058400" cy="6085866"/>
        </p:xfrm>
        <a:graphic>
          <a:graphicData uri="http://schemas.openxmlformats.org/drawingml/2006/table">
            <a:tbl>
              <a:tblPr firstRow="1" bandRow="1">
                <a:tableStyleId>{5C22544A-7EE6-4342-B048-85BDC9FD1C3A}</a:tableStyleId>
              </a:tblPr>
              <a:tblGrid>
                <a:gridCol w="994727">
                  <a:extLst>
                    <a:ext uri="{9D8B030D-6E8A-4147-A177-3AD203B41FA5}">
                      <a16:colId xmlns:a16="http://schemas.microsoft.com/office/drawing/2014/main" val="3307481781"/>
                    </a:ext>
                  </a:extLst>
                </a:gridCol>
                <a:gridCol w="2358073">
                  <a:extLst>
                    <a:ext uri="{9D8B030D-6E8A-4147-A177-3AD203B41FA5}">
                      <a16:colId xmlns:a16="http://schemas.microsoft.com/office/drawing/2014/main" val="3862086129"/>
                    </a:ext>
                  </a:extLst>
                </a:gridCol>
                <a:gridCol w="1676400">
                  <a:extLst>
                    <a:ext uri="{9D8B030D-6E8A-4147-A177-3AD203B41FA5}">
                      <a16:colId xmlns:a16="http://schemas.microsoft.com/office/drawing/2014/main" val="1133922072"/>
                    </a:ext>
                  </a:extLst>
                </a:gridCol>
                <a:gridCol w="1676400">
                  <a:extLst>
                    <a:ext uri="{9D8B030D-6E8A-4147-A177-3AD203B41FA5}">
                      <a16:colId xmlns:a16="http://schemas.microsoft.com/office/drawing/2014/main" val="2075668643"/>
                    </a:ext>
                  </a:extLst>
                </a:gridCol>
                <a:gridCol w="1676400">
                  <a:extLst>
                    <a:ext uri="{9D8B030D-6E8A-4147-A177-3AD203B41FA5}">
                      <a16:colId xmlns:a16="http://schemas.microsoft.com/office/drawing/2014/main" val="604164581"/>
                    </a:ext>
                  </a:extLst>
                </a:gridCol>
                <a:gridCol w="1676400">
                  <a:extLst>
                    <a:ext uri="{9D8B030D-6E8A-4147-A177-3AD203B41FA5}">
                      <a16:colId xmlns:a16="http://schemas.microsoft.com/office/drawing/2014/main" val="3979078961"/>
                    </a:ext>
                  </a:extLst>
                </a:gridCol>
              </a:tblGrid>
              <a:tr h="493960">
                <a:tc>
                  <a:txBody>
                    <a:bodyPr/>
                    <a:lstStyle/>
                    <a:p>
                      <a:pPr algn="ctr"/>
                      <a:r>
                        <a:rPr lang="en-US" dirty="0"/>
                        <a:t>SN.NO</a:t>
                      </a:r>
                    </a:p>
                  </a:txBody>
                  <a:tcPr/>
                </a:tc>
                <a:tc>
                  <a:txBody>
                    <a:bodyPr/>
                    <a:lstStyle/>
                    <a:p>
                      <a:pPr algn="ctr"/>
                      <a:r>
                        <a:rPr lang="en-US" dirty="0"/>
                        <a:t>CITY</a:t>
                      </a:r>
                    </a:p>
                  </a:txBody>
                  <a:tcPr/>
                </a:tc>
                <a:tc>
                  <a:txBody>
                    <a:bodyPr/>
                    <a:lstStyle/>
                    <a:p>
                      <a:pPr algn="ctr"/>
                      <a:r>
                        <a:rPr lang="en-US" dirty="0"/>
                        <a:t>LEVEL </a:t>
                      </a:r>
                    </a:p>
                  </a:txBody>
                  <a:tcPr/>
                </a:tc>
                <a:tc>
                  <a:txBody>
                    <a:bodyPr/>
                    <a:lstStyle/>
                    <a:p>
                      <a:pPr algn="ctr"/>
                      <a:r>
                        <a:rPr lang="en-US" dirty="0"/>
                        <a:t>DATE </a:t>
                      </a:r>
                    </a:p>
                  </a:txBody>
                  <a:tcPr/>
                </a:tc>
                <a:tc>
                  <a:txBody>
                    <a:bodyPr/>
                    <a:lstStyle/>
                    <a:p>
                      <a:pPr algn="ctr"/>
                      <a:r>
                        <a:rPr lang="en-US" dirty="0"/>
                        <a:t>PLACE </a:t>
                      </a:r>
                    </a:p>
                  </a:txBody>
                  <a:tcPr/>
                </a:tc>
                <a:tc>
                  <a:txBody>
                    <a:bodyPr/>
                    <a:lstStyle/>
                    <a:p>
                      <a:pPr algn="ctr"/>
                      <a:r>
                        <a:rPr lang="en-US" dirty="0"/>
                        <a:t>NO OF PEOPLE</a:t>
                      </a:r>
                    </a:p>
                  </a:txBody>
                  <a:tcPr/>
                </a:tc>
                <a:extLst>
                  <a:ext uri="{0D108BD9-81ED-4DB2-BD59-A6C34878D82A}">
                    <a16:rowId xmlns:a16="http://schemas.microsoft.com/office/drawing/2014/main" val="4062087527"/>
                  </a:ext>
                </a:extLst>
              </a:tr>
              <a:tr h="493960">
                <a:tc>
                  <a:txBody>
                    <a:bodyPr/>
                    <a:lstStyle/>
                    <a:p>
                      <a:pPr algn="ctr"/>
                      <a:r>
                        <a:rPr lang="en-US" dirty="0"/>
                        <a:t>9</a:t>
                      </a:r>
                    </a:p>
                  </a:txBody>
                  <a:tcPr/>
                </a:tc>
                <a:tc>
                  <a:txBody>
                    <a:bodyPr/>
                    <a:lstStyle/>
                    <a:p>
                      <a:pPr algn="ctr"/>
                      <a:r>
                        <a:rPr lang="en-US" dirty="0"/>
                        <a:t>Chennai</a:t>
                      </a:r>
                    </a:p>
                  </a:txBody>
                  <a:tcPr/>
                </a:tc>
                <a:tc>
                  <a:txBody>
                    <a:bodyPr/>
                    <a:lstStyle/>
                    <a:p>
                      <a:pPr algn="ctr"/>
                      <a:r>
                        <a:rPr lang="en-US" dirty="0"/>
                        <a:t>National</a:t>
                      </a:r>
                    </a:p>
                  </a:txBody>
                  <a:tcPr/>
                </a:tc>
                <a:tc>
                  <a:txBody>
                    <a:bodyPr/>
                    <a:lstStyle/>
                    <a:p>
                      <a:pPr algn="ctr"/>
                      <a:r>
                        <a:rPr lang="en-US" dirty="0"/>
                        <a:t>24,25-01-2020</a:t>
                      </a:r>
                    </a:p>
                  </a:txBody>
                  <a:tcPr/>
                </a:tc>
                <a:tc>
                  <a:txBody>
                    <a:bodyPr/>
                    <a:lstStyle/>
                    <a:p>
                      <a:pPr algn="ctr"/>
                      <a:r>
                        <a:rPr lang="en-US" dirty="0" err="1"/>
                        <a:t>Panayoor</a:t>
                      </a:r>
                      <a:endParaRPr lang="en-US" dirty="0"/>
                    </a:p>
                  </a:txBody>
                  <a:tcPr/>
                </a:tc>
                <a:tc>
                  <a:txBody>
                    <a:bodyPr/>
                    <a:lstStyle/>
                    <a:p>
                      <a:pPr algn="ctr"/>
                      <a:r>
                        <a:rPr lang="en-US" dirty="0"/>
                        <a:t>8</a:t>
                      </a:r>
                    </a:p>
                  </a:txBody>
                  <a:tcPr/>
                </a:tc>
                <a:extLst>
                  <a:ext uri="{0D108BD9-81ED-4DB2-BD59-A6C34878D82A}">
                    <a16:rowId xmlns:a16="http://schemas.microsoft.com/office/drawing/2014/main" val="4089322809"/>
                  </a:ext>
                </a:extLst>
              </a:tr>
              <a:tr h="493960">
                <a:tc>
                  <a:txBody>
                    <a:bodyPr/>
                    <a:lstStyle/>
                    <a:p>
                      <a:pPr algn="ctr"/>
                      <a:r>
                        <a:rPr lang="en-US" dirty="0"/>
                        <a:t>10</a:t>
                      </a:r>
                    </a:p>
                  </a:txBody>
                  <a:tcPr/>
                </a:tc>
                <a:tc>
                  <a:txBody>
                    <a:bodyPr/>
                    <a:lstStyle/>
                    <a:p>
                      <a:pPr algn="ctr"/>
                      <a:r>
                        <a:rPr lang="en-US" dirty="0" err="1"/>
                        <a:t>Nagercoil</a:t>
                      </a:r>
                      <a:endParaRPr lang="en-US" dirty="0"/>
                    </a:p>
                  </a:txBody>
                  <a:tcPr/>
                </a:tc>
                <a:tc>
                  <a:txBody>
                    <a:bodyPr/>
                    <a:lstStyle/>
                    <a:p>
                      <a:pPr algn="ctr"/>
                      <a:r>
                        <a:rPr lang="en-US" dirty="0"/>
                        <a:t>District</a:t>
                      </a:r>
                    </a:p>
                  </a:txBody>
                  <a:tcPr/>
                </a:tc>
                <a:tc>
                  <a:txBody>
                    <a:bodyPr/>
                    <a:lstStyle/>
                    <a:p>
                      <a:pPr algn="ctr"/>
                      <a:r>
                        <a:rPr lang="en-US" dirty="0"/>
                        <a:t>26,26-01-20</a:t>
                      </a:r>
                    </a:p>
                  </a:txBody>
                  <a:tcPr/>
                </a:tc>
                <a:tc>
                  <a:txBody>
                    <a:bodyPr/>
                    <a:lstStyle/>
                    <a:p>
                      <a:pPr algn="ctr"/>
                      <a:r>
                        <a:rPr lang="en-US" dirty="0" err="1"/>
                        <a:t>Aoj</a:t>
                      </a:r>
                      <a:r>
                        <a:rPr lang="en-US" dirty="0"/>
                        <a:t> Cottage</a:t>
                      </a:r>
                    </a:p>
                  </a:txBody>
                  <a:tcPr/>
                </a:tc>
                <a:tc>
                  <a:txBody>
                    <a:bodyPr/>
                    <a:lstStyle/>
                    <a:p>
                      <a:pPr algn="ctr"/>
                      <a:r>
                        <a:rPr lang="en-US" dirty="0"/>
                        <a:t>19</a:t>
                      </a:r>
                    </a:p>
                  </a:txBody>
                  <a:tcPr/>
                </a:tc>
                <a:extLst>
                  <a:ext uri="{0D108BD9-81ED-4DB2-BD59-A6C34878D82A}">
                    <a16:rowId xmlns:a16="http://schemas.microsoft.com/office/drawing/2014/main" val="2287026821"/>
                  </a:ext>
                </a:extLst>
              </a:tr>
              <a:tr h="805537">
                <a:tc>
                  <a:txBody>
                    <a:bodyPr/>
                    <a:lstStyle/>
                    <a:p>
                      <a:pPr algn="ctr"/>
                      <a:r>
                        <a:rPr lang="en-US" dirty="0"/>
                        <a:t>11</a:t>
                      </a:r>
                    </a:p>
                  </a:txBody>
                  <a:tcPr/>
                </a:tc>
                <a:tc>
                  <a:txBody>
                    <a:bodyPr/>
                    <a:lstStyle/>
                    <a:p>
                      <a:pPr algn="ctr"/>
                      <a:r>
                        <a:rPr lang="en-US" dirty="0"/>
                        <a:t>Udupi</a:t>
                      </a:r>
                    </a:p>
                  </a:txBody>
                  <a:tcPr/>
                </a:tc>
                <a:tc>
                  <a:txBody>
                    <a:bodyPr/>
                    <a:lstStyle/>
                    <a:p>
                      <a:pPr algn="ctr"/>
                      <a:r>
                        <a:rPr lang="en-US" dirty="0"/>
                        <a:t>District</a:t>
                      </a:r>
                    </a:p>
                  </a:txBody>
                  <a:tcPr/>
                </a:tc>
                <a:tc>
                  <a:txBody>
                    <a:bodyPr/>
                    <a:lstStyle/>
                    <a:p>
                      <a:pPr algn="ctr"/>
                      <a:r>
                        <a:rPr lang="en-US" dirty="0"/>
                        <a:t>29-2-2020</a:t>
                      </a:r>
                    </a:p>
                  </a:txBody>
                  <a:tcPr/>
                </a:tc>
                <a:tc>
                  <a:txBody>
                    <a:bodyPr/>
                    <a:lstStyle/>
                    <a:p>
                      <a:pPr algn="ctr"/>
                      <a:r>
                        <a:rPr lang="en-US" dirty="0"/>
                        <a:t>Basel Mission Compound</a:t>
                      </a:r>
                    </a:p>
                  </a:txBody>
                  <a:tcPr/>
                </a:tc>
                <a:tc>
                  <a:txBody>
                    <a:bodyPr/>
                    <a:lstStyle/>
                    <a:p>
                      <a:pPr algn="ctr"/>
                      <a:r>
                        <a:rPr lang="en-US" dirty="0"/>
                        <a:t>5</a:t>
                      </a:r>
                    </a:p>
                  </a:txBody>
                  <a:tcPr/>
                </a:tc>
                <a:extLst>
                  <a:ext uri="{0D108BD9-81ED-4DB2-BD59-A6C34878D82A}">
                    <a16:rowId xmlns:a16="http://schemas.microsoft.com/office/drawing/2014/main" val="967666597"/>
                  </a:ext>
                </a:extLst>
              </a:tr>
              <a:tr h="493960">
                <a:tc>
                  <a:txBody>
                    <a:bodyPr/>
                    <a:lstStyle/>
                    <a:p>
                      <a:pPr algn="ctr"/>
                      <a:r>
                        <a:rPr lang="en-US" dirty="0"/>
                        <a:t>12</a:t>
                      </a:r>
                    </a:p>
                  </a:txBody>
                  <a:tcPr/>
                </a:tc>
                <a:tc>
                  <a:txBody>
                    <a:bodyPr/>
                    <a:lstStyle/>
                    <a:p>
                      <a:pPr algn="ctr"/>
                      <a:r>
                        <a:rPr lang="en-US" dirty="0" err="1"/>
                        <a:t>Mettupalayam</a:t>
                      </a:r>
                      <a:r>
                        <a:rPr lang="en-US" dirty="0"/>
                        <a:t> </a:t>
                      </a:r>
                    </a:p>
                  </a:txBody>
                  <a:tcPr/>
                </a:tc>
                <a:tc>
                  <a:txBody>
                    <a:bodyPr/>
                    <a:lstStyle/>
                    <a:p>
                      <a:pPr algn="ctr"/>
                      <a:r>
                        <a:rPr lang="en-US" dirty="0"/>
                        <a:t>District</a:t>
                      </a:r>
                    </a:p>
                  </a:txBody>
                  <a:tcPr/>
                </a:tc>
                <a:tc>
                  <a:txBody>
                    <a:bodyPr/>
                    <a:lstStyle/>
                    <a:p>
                      <a:pPr algn="ctr"/>
                      <a:r>
                        <a:rPr lang="en-US" dirty="0"/>
                        <a:t>14,15-3-2020</a:t>
                      </a:r>
                    </a:p>
                  </a:txBody>
                  <a:tcPr/>
                </a:tc>
                <a:tc>
                  <a:txBody>
                    <a:bodyPr/>
                    <a:lstStyle/>
                    <a:p>
                      <a:pPr algn="ctr"/>
                      <a:r>
                        <a:rPr lang="en-US" dirty="0" err="1"/>
                        <a:t>Karamadai</a:t>
                      </a:r>
                      <a:endParaRPr lang="en-US" dirty="0"/>
                    </a:p>
                  </a:txBody>
                  <a:tcPr/>
                </a:tc>
                <a:tc>
                  <a:txBody>
                    <a:bodyPr/>
                    <a:lstStyle/>
                    <a:p>
                      <a:pPr algn="ctr"/>
                      <a:r>
                        <a:rPr lang="en-US" dirty="0"/>
                        <a:t>20</a:t>
                      </a:r>
                    </a:p>
                  </a:txBody>
                  <a:tcPr/>
                </a:tc>
                <a:extLst>
                  <a:ext uri="{0D108BD9-81ED-4DB2-BD59-A6C34878D82A}">
                    <a16:rowId xmlns:a16="http://schemas.microsoft.com/office/drawing/2014/main" val="2346935883"/>
                  </a:ext>
                </a:extLst>
              </a:tr>
              <a:tr h="805537">
                <a:tc>
                  <a:txBody>
                    <a:bodyPr/>
                    <a:lstStyle/>
                    <a:p>
                      <a:pPr algn="ctr"/>
                      <a:r>
                        <a:rPr lang="en-US" dirty="0"/>
                        <a:t>13</a:t>
                      </a:r>
                    </a:p>
                  </a:txBody>
                  <a:tcPr/>
                </a:tc>
                <a:tc>
                  <a:txBody>
                    <a:bodyPr/>
                    <a:lstStyle/>
                    <a:p>
                      <a:pPr algn="ctr"/>
                      <a:r>
                        <a:rPr lang="en-US" dirty="0"/>
                        <a:t>Chennai</a:t>
                      </a:r>
                    </a:p>
                    <a:p>
                      <a:pPr algn="ctr"/>
                      <a:r>
                        <a:rPr lang="en-US" dirty="0"/>
                        <a:t>Teachers Training</a:t>
                      </a:r>
                    </a:p>
                  </a:txBody>
                  <a:tcPr/>
                </a:tc>
                <a:tc>
                  <a:txBody>
                    <a:bodyPr/>
                    <a:lstStyle/>
                    <a:p>
                      <a:pPr algn="ctr"/>
                      <a:r>
                        <a:rPr lang="en-US" dirty="0"/>
                        <a:t>State</a:t>
                      </a:r>
                    </a:p>
                  </a:txBody>
                  <a:tcPr/>
                </a:tc>
                <a:tc>
                  <a:txBody>
                    <a:bodyPr/>
                    <a:lstStyle/>
                    <a:p>
                      <a:pPr algn="ctr"/>
                      <a:r>
                        <a:rPr lang="en-US" dirty="0"/>
                        <a:t>7,8-3-2020</a:t>
                      </a:r>
                    </a:p>
                  </a:txBody>
                  <a:tcPr/>
                </a:tc>
                <a:tc>
                  <a:txBody>
                    <a:bodyPr/>
                    <a:lstStyle/>
                    <a:p>
                      <a:pPr algn="ctr"/>
                      <a:r>
                        <a:rPr lang="en-US" dirty="0"/>
                        <a:t>Charles Elders Community</a:t>
                      </a:r>
                    </a:p>
                  </a:txBody>
                  <a:tcPr/>
                </a:tc>
                <a:tc>
                  <a:txBody>
                    <a:bodyPr/>
                    <a:lstStyle/>
                    <a:p>
                      <a:pPr algn="ctr"/>
                      <a:r>
                        <a:rPr lang="en-US" dirty="0"/>
                        <a:t>8</a:t>
                      </a:r>
                    </a:p>
                  </a:txBody>
                  <a:tcPr/>
                </a:tc>
                <a:extLst>
                  <a:ext uri="{0D108BD9-81ED-4DB2-BD59-A6C34878D82A}">
                    <a16:rowId xmlns:a16="http://schemas.microsoft.com/office/drawing/2014/main" val="1212722465"/>
                  </a:ext>
                </a:extLst>
              </a:tr>
              <a:tr h="805537">
                <a:tc>
                  <a:txBody>
                    <a:bodyPr/>
                    <a:lstStyle/>
                    <a:p>
                      <a:pPr algn="ctr"/>
                      <a:r>
                        <a:rPr lang="en-US" dirty="0"/>
                        <a:t>14</a:t>
                      </a:r>
                    </a:p>
                  </a:txBody>
                  <a:tcPr/>
                </a:tc>
                <a:tc>
                  <a:txBody>
                    <a:bodyPr/>
                    <a:lstStyle/>
                    <a:p>
                      <a:pPr algn="ctr"/>
                      <a:r>
                        <a:rPr lang="en-US" dirty="0"/>
                        <a:t>ZOOM Video Conferencing </a:t>
                      </a:r>
                    </a:p>
                  </a:txBody>
                  <a:tcPr/>
                </a:tc>
                <a:tc>
                  <a:txBody>
                    <a:bodyPr/>
                    <a:lstStyle/>
                    <a:p>
                      <a:pPr algn="ctr"/>
                      <a:r>
                        <a:rPr lang="en-US" dirty="0"/>
                        <a:t>National</a:t>
                      </a:r>
                    </a:p>
                  </a:txBody>
                  <a:tcPr/>
                </a:tc>
                <a:tc>
                  <a:txBody>
                    <a:bodyPr/>
                    <a:lstStyle/>
                    <a:p>
                      <a:pPr algn="ctr"/>
                      <a:r>
                        <a:rPr lang="en-US" dirty="0"/>
                        <a:t>31-3-2020 to</a:t>
                      </a:r>
                    </a:p>
                    <a:p>
                      <a:pPr algn="ctr"/>
                      <a:r>
                        <a:rPr lang="en-US" dirty="0"/>
                        <a:t>4--4-2020</a:t>
                      </a:r>
                    </a:p>
                  </a:txBody>
                  <a:tcPr/>
                </a:tc>
                <a:tc>
                  <a:txBody>
                    <a:bodyPr/>
                    <a:lstStyle/>
                    <a:p>
                      <a:pPr algn="ctr"/>
                      <a:r>
                        <a:rPr lang="en-US" dirty="0"/>
                        <a:t>All India</a:t>
                      </a:r>
                    </a:p>
                  </a:txBody>
                  <a:tcPr/>
                </a:tc>
                <a:tc>
                  <a:txBody>
                    <a:bodyPr/>
                    <a:lstStyle/>
                    <a:p>
                      <a:pPr algn="ctr"/>
                      <a:r>
                        <a:rPr lang="en-US" dirty="0"/>
                        <a:t>40</a:t>
                      </a:r>
                    </a:p>
                  </a:txBody>
                  <a:tcPr/>
                </a:tc>
                <a:extLst>
                  <a:ext uri="{0D108BD9-81ED-4DB2-BD59-A6C34878D82A}">
                    <a16:rowId xmlns:a16="http://schemas.microsoft.com/office/drawing/2014/main" val="1192102427"/>
                  </a:ext>
                </a:extLst>
              </a:tr>
              <a:tr h="705495">
                <a:tc>
                  <a:txBody>
                    <a:bodyPr/>
                    <a:lstStyle/>
                    <a:p>
                      <a:pPr algn="ctr"/>
                      <a:r>
                        <a:rPr lang="en-US" dirty="0"/>
                        <a:t>15</a:t>
                      </a:r>
                    </a:p>
                  </a:txBody>
                  <a:tcPr/>
                </a:tc>
                <a:tc>
                  <a:txBody>
                    <a:bodyPr/>
                    <a:lstStyle/>
                    <a:p>
                      <a:pPr algn="ctr"/>
                      <a:r>
                        <a:rPr lang="en-US" dirty="0"/>
                        <a:t>Zoom Conferencing</a:t>
                      </a:r>
                    </a:p>
                    <a:p>
                      <a:pPr algn="ctr"/>
                      <a:r>
                        <a:rPr lang="en-US" dirty="0"/>
                        <a:t>West Zone</a:t>
                      </a:r>
                    </a:p>
                  </a:txBody>
                  <a:tcPr/>
                </a:tc>
                <a:tc>
                  <a:txBody>
                    <a:bodyPr/>
                    <a:lstStyle/>
                    <a:p>
                      <a:pPr algn="ctr"/>
                      <a:r>
                        <a:rPr lang="en-US" dirty="0"/>
                        <a:t>West Zone </a:t>
                      </a:r>
                    </a:p>
                  </a:txBody>
                  <a:tcPr/>
                </a:tc>
                <a:tc>
                  <a:txBody>
                    <a:bodyPr/>
                    <a:lstStyle/>
                    <a:p>
                      <a:pPr algn="ctr"/>
                      <a:r>
                        <a:rPr lang="en-US" dirty="0"/>
                        <a:t>1.5.20-8.5.20</a:t>
                      </a:r>
                    </a:p>
                  </a:txBody>
                  <a:tcPr/>
                </a:tc>
                <a:tc>
                  <a:txBody>
                    <a:bodyPr/>
                    <a:lstStyle/>
                    <a:p>
                      <a:pPr algn="ctr"/>
                      <a:r>
                        <a:rPr lang="en-US" dirty="0"/>
                        <a:t>All India</a:t>
                      </a:r>
                    </a:p>
                  </a:txBody>
                  <a:tcPr/>
                </a:tc>
                <a:tc>
                  <a:txBody>
                    <a:bodyPr/>
                    <a:lstStyle/>
                    <a:p>
                      <a:pPr algn="ctr"/>
                      <a:r>
                        <a:rPr lang="en-US" dirty="0"/>
                        <a:t>25</a:t>
                      </a:r>
                    </a:p>
                  </a:txBody>
                  <a:tcPr/>
                </a:tc>
                <a:extLst>
                  <a:ext uri="{0D108BD9-81ED-4DB2-BD59-A6C34878D82A}">
                    <a16:rowId xmlns:a16="http://schemas.microsoft.com/office/drawing/2014/main" val="2175003677"/>
                  </a:ext>
                </a:extLst>
              </a:tr>
              <a:tr h="493960">
                <a:tc>
                  <a:txBody>
                    <a:bodyPr/>
                    <a:lstStyle/>
                    <a:p>
                      <a:pPr algn="ctr"/>
                      <a:r>
                        <a:rPr lang="en-US" dirty="0"/>
                        <a:t>16</a:t>
                      </a:r>
                    </a:p>
                  </a:txBody>
                  <a:tcPr/>
                </a:tc>
                <a:tc>
                  <a:txBody>
                    <a:bodyPr/>
                    <a:lstStyle/>
                    <a:p>
                      <a:r>
                        <a:rPr lang="en-US" dirty="0"/>
                        <a:t>Zoom Conferencing</a:t>
                      </a:r>
                    </a:p>
                  </a:txBody>
                  <a:tcPr/>
                </a:tc>
                <a:tc>
                  <a:txBody>
                    <a:bodyPr/>
                    <a:lstStyle/>
                    <a:p>
                      <a:r>
                        <a:rPr lang="en-US" dirty="0"/>
                        <a:t>       Kerala </a:t>
                      </a:r>
                    </a:p>
                  </a:txBody>
                  <a:tcPr/>
                </a:tc>
                <a:tc>
                  <a:txBody>
                    <a:bodyPr/>
                    <a:lstStyle/>
                    <a:p>
                      <a:endParaRPr lang="en-US" dirty="0"/>
                    </a:p>
                  </a:txBody>
                  <a:tcPr/>
                </a:tc>
                <a:tc>
                  <a:txBody>
                    <a:bodyPr/>
                    <a:lstStyle/>
                    <a:p>
                      <a:r>
                        <a:rPr lang="en-US"/>
                        <a:t>        Kerala</a:t>
                      </a:r>
                      <a:endParaRPr lang="en-US" dirty="0"/>
                    </a:p>
                  </a:txBody>
                  <a:tcPr/>
                </a:tc>
                <a:tc>
                  <a:txBody>
                    <a:bodyPr/>
                    <a:lstStyle/>
                    <a:p>
                      <a:endParaRPr lang="en-US" dirty="0"/>
                    </a:p>
                  </a:txBody>
                  <a:tcPr/>
                </a:tc>
                <a:extLst>
                  <a:ext uri="{0D108BD9-81ED-4DB2-BD59-A6C34878D82A}">
                    <a16:rowId xmlns:a16="http://schemas.microsoft.com/office/drawing/2014/main" val="763299018"/>
                  </a:ext>
                </a:extLst>
              </a:tr>
              <a:tr h="493960">
                <a:tc>
                  <a:txBody>
                    <a:bodyPr/>
                    <a:lstStyle/>
                    <a:p>
                      <a:pPr algn="ctr"/>
                      <a:r>
                        <a:rPr lang="en-US" dirty="0"/>
                        <a:t>17</a:t>
                      </a:r>
                    </a:p>
                  </a:txBody>
                  <a:tcPr/>
                </a:tc>
                <a:tc>
                  <a:txBody>
                    <a:bodyPr/>
                    <a:lstStyle/>
                    <a:p>
                      <a:pPr algn="ctr"/>
                      <a:r>
                        <a:rPr lang="en-US" dirty="0"/>
                        <a:t>Karnataka</a:t>
                      </a:r>
                    </a:p>
                  </a:txBody>
                  <a:tcPr/>
                </a:tc>
                <a:tc>
                  <a:txBody>
                    <a:bodyPr/>
                    <a:lstStyle/>
                    <a:p>
                      <a:pPr algn="ctr"/>
                      <a:r>
                        <a:rPr lang="en-US" dirty="0"/>
                        <a:t>District</a:t>
                      </a:r>
                    </a:p>
                  </a:txBody>
                  <a:tcPr/>
                </a:tc>
                <a:tc>
                  <a:txBody>
                    <a:bodyPr/>
                    <a:lstStyle/>
                    <a:p>
                      <a:pPr algn="ctr"/>
                      <a:r>
                        <a:rPr lang="en-US" dirty="0"/>
                        <a:t>6.5.2020</a:t>
                      </a:r>
                    </a:p>
                  </a:txBody>
                  <a:tcPr/>
                </a:tc>
                <a:tc>
                  <a:txBody>
                    <a:bodyPr/>
                    <a:lstStyle/>
                    <a:p>
                      <a:pPr algn="ctr"/>
                      <a:r>
                        <a:rPr lang="en-US" dirty="0"/>
                        <a:t>Karnataka</a:t>
                      </a:r>
                    </a:p>
                  </a:txBody>
                  <a:tcPr/>
                </a:tc>
                <a:tc>
                  <a:txBody>
                    <a:bodyPr/>
                    <a:lstStyle/>
                    <a:p>
                      <a:pPr algn="ctr"/>
                      <a:r>
                        <a:rPr lang="en-US" dirty="0"/>
                        <a:t>6</a:t>
                      </a:r>
                    </a:p>
                  </a:txBody>
                  <a:tcPr/>
                </a:tc>
                <a:extLst>
                  <a:ext uri="{0D108BD9-81ED-4DB2-BD59-A6C34878D82A}">
                    <a16:rowId xmlns:a16="http://schemas.microsoft.com/office/drawing/2014/main" val="823028701"/>
                  </a:ext>
                </a:extLst>
              </a:tr>
            </a:tbl>
          </a:graphicData>
        </a:graphic>
      </p:graphicFrame>
      <p:sp>
        <p:nvSpPr>
          <p:cNvPr id="4" name="Slide Number Placeholder 3">
            <a:extLst>
              <a:ext uri="{FF2B5EF4-FFF2-40B4-BE49-F238E27FC236}">
                <a16:creationId xmlns:a16="http://schemas.microsoft.com/office/drawing/2014/main" id="{ED2BD01E-91E1-504A-AE0E-4F4D69F10A9D}"/>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09466184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0</TotalTime>
  <Words>1340</Words>
  <Application>Microsoft Macintosh PowerPoint</Application>
  <PresentationFormat>Widescreen</PresentationFormat>
  <Paragraphs>232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Bookman Old Style</vt:lpstr>
      <vt:lpstr>Calibri</vt:lpstr>
      <vt:lpstr>Franklin Gothic Book</vt:lpstr>
      <vt:lpstr>1_RetrospectVTI</vt:lpstr>
      <vt:lpstr>Joseph School of Financial Discipline - JSFD</vt:lpstr>
      <vt:lpstr>Some Reflections on India - 1</vt:lpstr>
      <vt:lpstr>Some Reflections on India - 2</vt:lpstr>
      <vt:lpstr>Some Reflections on India - 2</vt:lpstr>
      <vt:lpstr>1 Timothy 6:10  For the love of money is the root of all evil: which while some coveted after, they have erred from the faith, and pierced themselves through with many sorrows. </vt:lpstr>
      <vt:lpstr>What have we done about this?</vt:lpstr>
      <vt:lpstr>What have we done about this?</vt:lpstr>
      <vt:lpstr>How did the Lord use the JSFD?</vt:lpstr>
      <vt:lpstr>PowerPoint Presentation</vt:lpstr>
      <vt:lpstr>Joseph School of Financial Discipline National Meet – Nov’19</vt:lpstr>
      <vt:lpstr>Joseph School of Financial Discipline National Meet – Nov’19</vt:lpstr>
      <vt:lpstr>Some Memories – National Meet</vt:lpstr>
      <vt:lpstr>Some Memories – National Meet</vt:lpstr>
      <vt:lpstr>Joseph School of Financial Discipline District Meet – Sep’19</vt:lpstr>
      <vt:lpstr>Joseph School of Financial Discipline State Meet – Dec’19</vt:lpstr>
      <vt:lpstr>Joseph School of Financial Discipline State Meet – Dec’19</vt:lpstr>
      <vt:lpstr>Some Memories – State &amp; District Meet</vt:lpstr>
      <vt:lpstr>Some Memories – State &amp; District Meet</vt:lpstr>
      <vt:lpstr>Joseph School Of Financial Discipline- Panayoor-Chennai- 24,25 Jan 20</vt:lpstr>
      <vt:lpstr>Joseph School Of Financial Discipline- Nagercoil-Kanyakumari- 25,26 Jan 20</vt:lpstr>
      <vt:lpstr>Joseph School Of Financial Discipline-Basel Mission Compound-Udupi-Karnataka on 29-2-2020</vt:lpstr>
      <vt:lpstr>Joseph School Of Financial Discipline- Karamadai-Mettupalayam on14,15-3-2020</vt:lpstr>
      <vt:lpstr>Teachers Training Program at Dr Charles Elders Community on 7,8-3-2020</vt:lpstr>
      <vt:lpstr>Joseph School Of Financial Discipline- Zoom- 31-3-2020 to 4-4-2020 </vt:lpstr>
      <vt:lpstr>        ZOOM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keerthana victoria</dc:creator>
  <cp:lastModifiedBy/>
  <cp:revision>1</cp:revision>
  <dcterms:created xsi:type="dcterms:W3CDTF">2020-04-04T02:14:43Z</dcterms:created>
  <dcterms:modified xsi:type="dcterms:W3CDTF">2020-05-09T04:54:09Z</dcterms:modified>
</cp:coreProperties>
</file>